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858000" cy="9144000"/>
  <p:embeddedFontLst>
    <p:embeddedFont>
      <p:font typeface="Play"/>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jPDu7nla7IY2GGhpHFHCWAkPiC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946369-3CB1-4BF5-90D8-4D6CA29B00B8}">
  <a:tblStyle styleId="{B9946369-3CB1-4BF5-90D8-4D6CA29B00B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8" Type="http://schemas.openxmlformats.org/officeDocument/2006/relationships/slide" Target="slides/slide3.xml"/><Relationship Id="rId18" Type="http://schemas.openxmlformats.org/officeDocument/2006/relationships/customXml" Target="../customXml/item1.xml"/><Relationship Id="rId3" Type="http://schemas.openxmlformats.org/officeDocument/2006/relationships/tableStyles" Target="tableStyles.xml"/><Relationship Id="rId12" Type="http://schemas.openxmlformats.org/officeDocument/2006/relationships/slide" Target="slides/slide7.xml"/><Relationship Id="rId17" Type="http://customschemas.google.com/relationships/presentationmetadata" Target="metadata"/><Relationship Id="rId7" Type="http://schemas.openxmlformats.org/officeDocument/2006/relationships/slide" Target="slides/slide2.xml"/><Relationship Id="rId2" Type="http://schemas.openxmlformats.org/officeDocument/2006/relationships/presProps" Target="presProps.xml"/><Relationship Id="rId16" Type="http://schemas.openxmlformats.org/officeDocument/2006/relationships/font" Target="fonts/Play-bold.fntdata"/><Relationship Id="rId20" Type="http://schemas.openxmlformats.org/officeDocument/2006/relationships/customXml" Target="../customXml/item3.xml"/><Relationship Id="rId11" Type="http://schemas.openxmlformats.org/officeDocument/2006/relationships/slide" Target="slides/slide6.xml"/><Relationship Id="rId1" Type="http://schemas.openxmlformats.org/officeDocument/2006/relationships/theme" Target="theme/theme2.xml"/><Relationship Id="rId6" Type="http://schemas.openxmlformats.org/officeDocument/2006/relationships/slide" Target="slides/slide1.xml"/><Relationship Id="rId15" Type="http://schemas.openxmlformats.org/officeDocument/2006/relationships/font" Target="fonts/Play-regular.fntdata"/><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customXml" Target="../customXml/item2.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Phosphorus Problem is a scientific </a:t>
            </a:r>
            <a:r>
              <a:rPr lang="en-US"/>
              <a:t>dilemma</a:t>
            </a:r>
            <a:r>
              <a:rPr lang="en-US"/>
              <a:t> that chemical reactions that make the building blocks of life need a lot of phosphorus, but phosphorus is scarce.</a:t>
            </a:r>
            <a:br>
              <a:rPr lang="en-US"/>
            </a:br>
            <a:r>
              <a:rPr lang="en-US"/>
              <a:t>carbonate-rich lakes have up to 50,000 times phosphorus levels found in seawater, rivers and other types of lakes. Such </a:t>
            </a:r>
            <a:r>
              <a:rPr b="1" lang="en-US"/>
              <a:t>high concentrations point to the existence of some common, natural mechanism that accumulates phosphorus in these lakes.</a:t>
            </a:r>
            <a:r>
              <a:rPr lang="en-US"/>
              <a:t>“The extremely</a:t>
            </a:r>
            <a:r>
              <a:rPr b="1" lang="en-US"/>
              <a:t> high phosphate levels in these lakes and ponds</a:t>
            </a:r>
            <a:r>
              <a:rPr lang="en-US"/>
              <a:t> </a:t>
            </a:r>
            <a:r>
              <a:rPr b="1" lang="en-US"/>
              <a:t>would have driven reactions that put phosphorus into the molecular building blocks of RNA, proteins, and fats, all of which were needed to get life going,”</a:t>
            </a:r>
            <a:endParaRPr b="1"/>
          </a:p>
        </p:txBody>
      </p:sp>
      <p:sp>
        <p:nvSpPr>
          <p:cNvPr id="91" name="Google Shape;9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did do analysis on the evaporite samples, but quickly I found the phosphate was not there, so thenI turned to the water, and make my own evaporite samples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486bc49927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486bc4992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You shine </a:t>
            </a:r>
            <a:r>
              <a:rPr b="1" lang="en-US">
                <a:solidFill>
                  <a:schemeClr val="dk1"/>
                </a:solidFill>
              </a:rPr>
              <a:t>X-rays</a:t>
            </a:r>
            <a:r>
              <a:rPr lang="en-US">
                <a:solidFill>
                  <a:schemeClr val="dk1"/>
                </a:solidFill>
              </a:rPr>
              <a:t> on it, and the way those X-rays </a:t>
            </a:r>
            <a:r>
              <a:rPr b="1" lang="en-US">
                <a:solidFill>
                  <a:schemeClr val="dk1"/>
                </a:solidFill>
              </a:rPr>
              <a:t>bounce off</a:t>
            </a:r>
            <a:r>
              <a:rPr lang="en-US">
                <a:solidFill>
                  <a:schemeClr val="dk1"/>
                </a:solidFill>
              </a:rPr>
              <a:t> the tiny crystals inside gives you a unique pattern — kind of like a fingerprint.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486bc49927_1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486bc49927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2300">
                <a:solidFill>
                  <a:schemeClr val="dk1"/>
                </a:solidFill>
                <a:latin typeface="Play"/>
                <a:ea typeface="Play"/>
                <a:cs typeface="Play"/>
                <a:sym typeface="Play"/>
              </a:rPr>
              <a:t>looking for P</a:t>
            </a:r>
            <a:endParaRPr sz="2300">
              <a:solidFill>
                <a:schemeClr val="dk1"/>
              </a:solidFill>
              <a:latin typeface="Play"/>
              <a:ea typeface="Play"/>
              <a:cs typeface="Play"/>
              <a:sym typeface="Play"/>
            </a:endParaRPr>
          </a:p>
          <a:p>
            <a:pPr indent="0" lvl="0" marL="0" rtl="0" algn="ctr">
              <a:lnSpc>
                <a:spcPct val="90000"/>
              </a:lnSpc>
              <a:spcBef>
                <a:spcPts val="0"/>
              </a:spcBef>
              <a:spcAft>
                <a:spcPts val="0"/>
              </a:spcAft>
              <a:buClr>
                <a:schemeClr val="dk1"/>
              </a:buClr>
              <a:buSzPts val="1100"/>
              <a:buFont typeface="Arial"/>
              <a:buNone/>
            </a:pPr>
            <a:r>
              <a:rPr lang="en-US" sz="2300">
                <a:solidFill>
                  <a:schemeClr val="dk1"/>
                </a:solidFill>
                <a:latin typeface="Play"/>
                <a:ea typeface="Play"/>
                <a:cs typeface="Play"/>
                <a:sym typeface="Play"/>
              </a:rPr>
              <a:t>. Atomic Number Contrast (Material Composition)</a:t>
            </a:r>
            <a:endParaRPr sz="2300">
              <a:solidFill>
                <a:schemeClr val="dk1"/>
              </a:solidFill>
              <a:latin typeface="Play"/>
              <a:ea typeface="Play"/>
              <a:cs typeface="Play"/>
              <a:sym typeface="Pl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486bc49927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486bc49927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rPr>
              <a:t>analytical technique used to </a:t>
            </a:r>
            <a:r>
              <a:rPr b="1" lang="en-US" sz="1200">
                <a:solidFill>
                  <a:schemeClr val="dk1"/>
                </a:solidFill>
              </a:rPr>
              <a:t>separate, identify, and measure charged particles</a:t>
            </a:r>
            <a:r>
              <a:rPr lang="en-US" sz="1200">
                <a:solidFill>
                  <a:schemeClr val="dk1"/>
                </a:solidFill>
              </a:rPr>
              <a:t> (called </a:t>
            </a:r>
            <a:r>
              <a:rPr b="1" lang="en-US" sz="1200">
                <a:solidFill>
                  <a:schemeClr val="dk1"/>
                </a:solidFill>
              </a:rPr>
              <a:t>ions</a:t>
            </a:r>
            <a:r>
              <a:rPr lang="en-US" sz="1200">
                <a:solidFill>
                  <a:schemeClr val="dk1"/>
                </a:solidFill>
              </a:rPr>
              <a:t>) in a liquid sample.</a:t>
            </a:r>
            <a:endParaRPr sz="1200">
              <a:solidFill>
                <a:schemeClr val="dk1"/>
              </a:solidFill>
            </a:endParaRPr>
          </a:p>
          <a:p>
            <a:pPr indent="0" lvl="0" marL="0" rtl="0" algn="l">
              <a:spcBef>
                <a:spcPts val="0"/>
              </a:spcBef>
              <a:spcAft>
                <a:spcPts val="0"/>
              </a:spcAft>
              <a:buNone/>
            </a:pPr>
            <a:r>
              <a:rPr lang="en-US" sz="1200">
                <a:solidFill>
                  <a:schemeClr val="dk1"/>
                </a:solidFill>
              </a:rPr>
              <a:t>Done by ALEC Lab at the UA </a:t>
            </a:r>
            <a:endParaRPr sz="1200">
              <a:solidFill>
                <a:schemeClr val="dk1"/>
              </a:solidFill>
            </a:endParaRPr>
          </a:p>
          <a:p>
            <a:pPr indent="0" lvl="0" marL="0" rtl="0" algn="l">
              <a:spcBef>
                <a:spcPts val="0"/>
              </a:spcBef>
              <a:spcAft>
                <a:spcPts val="0"/>
              </a:spcAft>
              <a:buNone/>
            </a:pPr>
            <a:r>
              <a:rPr lang="en-US" sz="1200">
                <a:solidFill>
                  <a:schemeClr val="dk1"/>
                </a:solidFill>
              </a:rPr>
              <a:t>risks oversimplifying the lake’s chemistry</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6" name="Google Shape;2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8"/>
          <p:cNvSpPr/>
          <p:nvPr>
            <p:ph idx="2" type="pic"/>
          </p:nvPr>
        </p:nvSpPr>
        <p:spPr>
          <a:xfrm>
            <a:off x="5183188" y="987425"/>
            <a:ext cx="6172200" cy="4873625"/>
          </a:xfrm>
          <a:prstGeom prst="rect">
            <a:avLst/>
          </a:prstGeom>
          <a:noFill/>
          <a:ln>
            <a:noFill/>
          </a:ln>
        </p:spPr>
      </p:sp>
      <p:sp>
        <p:nvSpPr>
          <p:cNvPr id="64" name="Google Shape;64;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16.jpg"/><Relationship Id="rId6" Type="http://schemas.openxmlformats.org/officeDocument/2006/relationships/image" Target="../media/image21.jpg"/><Relationship Id="rId7"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14.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10"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337800" y="219025"/>
            <a:ext cx="11516400" cy="2068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Play"/>
              <a:buNone/>
            </a:pPr>
            <a:r>
              <a:rPr lang="en-US" sz="4790"/>
              <a:t>Alkaline Lakes as Planetary Analogs </a:t>
            </a:r>
            <a:endParaRPr sz="4790"/>
          </a:p>
          <a:p>
            <a:pPr indent="0" lvl="0" marL="0" rtl="0" algn="ctr">
              <a:lnSpc>
                <a:spcPct val="90000"/>
              </a:lnSpc>
              <a:spcBef>
                <a:spcPts val="0"/>
              </a:spcBef>
              <a:spcAft>
                <a:spcPts val="0"/>
              </a:spcAft>
              <a:buClr>
                <a:schemeClr val="dk1"/>
              </a:buClr>
              <a:buSzPts val="4320"/>
              <a:buFont typeface="Play"/>
              <a:buNone/>
            </a:pPr>
            <a:r>
              <a:rPr lang="en-US" sz="4790"/>
              <a:t>for Extraterrestrial Aqueous Environments</a:t>
            </a:r>
            <a:endParaRPr sz="5870"/>
          </a:p>
        </p:txBody>
      </p:sp>
      <p:sp>
        <p:nvSpPr>
          <p:cNvPr id="85" name="Google Shape;85;p1"/>
          <p:cNvSpPr txBox="1"/>
          <p:nvPr>
            <p:ph idx="1" type="subTitle"/>
          </p:nvPr>
        </p:nvSpPr>
        <p:spPr>
          <a:xfrm>
            <a:off x="923950" y="2362949"/>
            <a:ext cx="10373700" cy="24993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ctr">
              <a:lnSpc>
                <a:spcPct val="90000"/>
              </a:lnSpc>
              <a:spcBef>
                <a:spcPts val="0"/>
              </a:spcBef>
              <a:spcAft>
                <a:spcPts val="0"/>
              </a:spcAft>
              <a:buClr>
                <a:schemeClr val="dk1"/>
              </a:buClr>
              <a:buSzPct val="71525"/>
              <a:buNone/>
            </a:pPr>
            <a:r>
              <a:rPr b="1" lang="en-US" sz="6571">
                <a:latin typeface="Play"/>
                <a:ea typeface="Play"/>
                <a:cs typeface="Play"/>
                <a:sym typeface="Play"/>
              </a:rPr>
              <a:t>Karla Paredes Aguilar</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64502"/>
              <a:buNone/>
            </a:pPr>
            <a:r>
              <a:rPr b="1" lang="en-US" sz="5271">
                <a:latin typeface="Play"/>
                <a:ea typeface="Play"/>
                <a:cs typeface="Play"/>
                <a:sym typeface="Play"/>
              </a:rPr>
              <a:t>Mentor: Dr. Dante Lauretta</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63102"/>
              <a:buNone/>
            </a:pPr>
            <a:r>
              <a:rPr lang="en-US" sz="5071">
                <a:latin typeface="Play"/>
                <a:ea typeface="Play"/>
                <a:cs typeface="Play"/>
                <a:sym typeface="Play"/>
              </a:rPr>
              <a:t>University of Arizona</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56191"/>
              <a:buNone/>
            </a:pPr>
            <a:r>
              <a:rPr lang="en-US" sz="4271">
                <a:latin typeface="Play"/>
                <a:ea typeface="Play"/>
                <a:cs typeface="Play"/>
                <a:sym typeface="Play"/>
              </a:rPr>
              <a:t>Space Grant Symposium 2025</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56191"/>
              <a:buNone/>
            </a:pPr>
            <a:r>
              <a:rPr lang="en-US" sz="4271">
                <a:latin typeface="Play"/>
                <a:ea typeface="Play"/>
                <a:cs typeface="Play"/>
                <a:sym typeface="Play"/>
              </a:rPr>
              <a:t>Scottsdale, Arizona</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56191"/>
              <a:buNone/>
            </a:pPr>
            <a:r>
              <a:rPr lang="en-US" sz="4271">
                <a:latin typeface="Play"/>
                <a:ea typeface="Play"/>
                <a:cs typeface="Play"/>
                <a:sym typeface="Play"/>
              </a:rPr>
              <a:t>April 19</a:t>
            </a:r>
            <a:r>
              <a:rPr baseline="30000" lang="en-US" sz="4271">
                <a:latin typeface="Play"/>
                <a:ea typeface="Play"/>
                <a:cs typeface="Play"/>
                <a:sym typeface="Play"/>
              </a:rPr>
              <a:t>th</a:t>
            </a:r>
            <a:r>
              <a:rPr lang="en-US" sz="4271">
                <a:latin typeface="Play"/>
                <a:ea typeface="Play"/>
                <a:cs typeface="Play"/>
                <a:sym typeface="Play"/>
              </a:rPr>
              <a:t>, 2025</a:t>
            </a:r>
            <a:endParaRPr sz="4271">
              <a:latin typeface="Play"/>
              <a:ea typeface="Play"/>
              <a:cs typeface="Play"/>
              <a:sym typeface="Play"/>
            </a:endParaRPr>
          </a:p>
          <a:p>
            <a:pPr indent="0" lvl="0" marL="0" rtl="0" algn="ctr">
              <a:lnSpc>
                <a:spcPct val="90000"/>
              </a:lnSpc>
              <a:spcBef>
                <a:spcPts val="1000"/>
              </a:spcBef>
              <a:spcAft>
                <a:spcPts val="0"/>
              </a:spcAft>
              <a:buClr>
                <a:schemeClr val="dk1"/>
              </a:buClr>
              <a:buSzPct val="100000"/>
              <a:buNone/>
            </a:pPr>
            <a:r>
              <a:t/>
            </a:r>
            <a:endParaRPr>
              <a:latin typeface="Play"/>
              <a:ea typeface="Play"/>
              <a:cs typeface="Play"/>
              <a:sym typeface="Play"/>
            </a:endParaRPr>
          </a:p>
        </p:txBody>
      </p:sp>
      <p:pic>
        <p:nvPicPr>
          <p:cNvPr descr="A red and blue letter a&#10;&#10;AI-generated content may be incorrect." id="86" name="Google Shape;86;p1"/>
          <p:cNvPicPr preferRelativeResize="0"/>
          <p:nvPr/>
        </p:nvPicPr>
        <p:blipFill rotWithShape="1">
          <a:blip r:embed="rId3">
            <a:alphaModFix/>
          </a:blip>
          <a:srcRect b="0" l="0" r="0" t="0"/>
          <a:stretch/>
        </p:blipFill>
        <p:spPr>
          <a:xfrm>
            <a:off x="307853" y="5073578"/>
            <a:ext cx="1931552" cy="1784422"/>
          </a:xfrm>
          <a:prstGeom prst="rect">
            <a:avLst/>
          </a:prstGeom>
          <a:noFill/>
          <a:ln>
            <a:noFill/>
          </a:ln>
        </p:spPr>
      </p:pic>
      <p:pic>
        <p:nvPicPr>
          <p:cNvPr descr="A logo with a red swoosh and white text&#10;&#10;AI-generated content may be incorrect." id="87" name="Google Shape;87;p1"/>
          <p:cNvPicPr preferRelativeResize="0"/>
          <p:nvPr/>
        </p:nvPicPr>
        <p:blipFill rotWithShape="1">
          <a:blip r:embed="rId4">
            <a:alphaModFix/>
          </a:blip>
          <a:srcRect b="0" l="0" r="0" t="0"/>
          <a:stretch/>
        </p:blipFill>
        <p:spPr>
          <a:xfrm>
            <a:off x="4975009" y="4726015"/>
            <a:ext cx="2024037" cy="2131985"/>
          </a:xfrm>
          <a:prstGeom prst="rect">
            <a:avLst/>
          </a:prstGeom>
          <a:noFill/>
          <a:ln>
            <a:noFill/>
          </a:ln>
        </p:spPr>
      </p:pic>
      <p:pic>
        <p:nvPicPr>
          <p:cNvPr descr="A surfboard with a cactus and mountains&#10;&#10;AI-generated content may be incorrect." id="88" name="Google Shape;88;p1"/>
          <p:cNvPicPr preferRelativeResize="0"/>
          <p:nvPr/>
        </p:nvPicPr>
        <p:blipFill rotWithShape="1">
          <a:blip r:embed="rId5">
            <a:alphaModFix/>
          </a:blip>
          <a:srcRect b="0" l="0" r="0" t="0"/>
          <a:stretch/>
        </p:blipFill>
        <p:spPr>
          <a:xfrm>
            <a:off x="10417629" y="4499333"/>
            <a:ext cx="1524001" cy="23586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Motivation </a:t>
            </a:r>
            <a:endParaRPr/>
          </a:p>
        </p:txBody>
      </p:sp>
      <p:sp>
        <p:nvSpPr>
          <p:cNvPr id="94" name="Google Shape;94;p3"/>
          <p:cNvSpPr txBox="1"/>
          <p:nvPr>
            <p:ph idx="1" type="body"/>
          </p:nvPr>
        </p:nvSpPr>
        <p:spPr>
          <a:xfrm>
            <a:off x="852975" y="847400"/>
            <a:ext cx="10263000" cy="4327800"/>
          </a:xfrm>
          <a:prstGeom prst="rect">
            <a:avLst/>
          </a:prstGeom>
          <a:noFill/>
          <a:ln>
            <a:noFill/>
          </a:ln>
        </p:spPr>
        <p:txBody>
          <a:bodyPr anchorCtr="0" anchor="t" bIns="45700" lIns="91425" spcFirstLastPara="1" rIns="91425" wrap="square" tIns="45700">
            <a:normAutofit/>
          </a:bodyPr>
          <a:lstStyle/>
          <a:p>
            <a:pPr indent="-215900" lvl="0" marL="228600" rtl="0" algn="l">
              <a:lnSpc>
                <a:spcPct val="100000"/>
              </a:lnSpc>
              <a:spcBef>
                <a:spcPts val="0"/>
              </a:spcBef>
              <a:spcAft>
                <a:spcPts val="0"/>
              </a:spcAft>
              <a:buSzPts val="1600"/>
              <a:buFont typeface="Play"/>
              <a:buChar char="●"/>
            </a:pPr>
            <a:r>
              <a:rPr lang="en-US" sz="1600">
                <a:latin typeface="Play"/>
                <a:ea typeface="Play"/>
                <a:cs typeface="Play"/>
                <a:sym typeface="Play"/>
              </a:rPr>
              <a:t>Phosphorus is essential for life (DNA, RNA, ATP and lipids)</a:t>
            </a:r>
            <a:endParaRPr sz="1600">
              <a:latin typeface="Play"/>
              <a:ea typeface="Play"/>
              <a:cs typeface="Play"/>
              <a:sym typeface="Play"/>
            </a:endParaRPr>
          </a:p>
          <a:p>
            <a:pPr indent="-215900" lvl="0" marL="228600" rtl="0" algn="l">
              <a:lnSpc>
                <a:spcPct val="100000"/>
              </a:lnSpc>
              <a:spcBef>
                <a:spcPts val="0"/>
              </a:spcBef>
              <a:spcAft>
                <a:spcPts val="0"/>
              </a:spcAft>
              <a:buSzPts val="1600"/>
              <a:buFont typeface="Play"/>
              <a:buChar char="●"/>
            </a:pPr>
            <a:r>
              <a:rPr lang="en-US" sz="1600">
                <a:latin typeface="Play"/>
                <a:ea typeface="Play"/>
                <a:cs typeface="Play"/>
                <a:sym typeface="Play"/>
              </a:rPr>
              <a:t>“Phosphorus Problem”</a:t>
            </a:r>
            <a:endParaRPr sz="1600">
              <a:latin typeface="Play"/>
              <a:ea typeface="Play"/>
              <a:cs typeface="Play"/>
              <a:sym typeface="Play"/>
            </a:endParaRPr>
          </a:p>
          <a:p>
            <a:pPr indent="-215900" lvl="0" marL="228600" rtl="0" algn="l">
              <a:lnSpc>
                <a:spcPct val="100000"/>
              </a:lnSpc>
              <a:spcBef>
                <a:spcPts val="1000"/>
              </a:spcBef>
              <a:spcAft>
                <a:spcPts val="0"/>
              </a:spcAft>
              <a:buSzPts val="1600"/>
              <a:buFont typeface="Play"/>
              <a:buChar char="●"/>
            </a:pPr>
            <a:r>
              <a:rPr b="1" lang="en-US" sz="1600">
                <a:latin typeface="Play"/>
                <a:ea typeface="Play"/>
                <a:cs typeface="Play"/>
                <a:sym typeface="Play"/>
              </a:rPr>
              <a:t>Alkaline lakes</a:t>
            </a:r>
            <a:endParaRPr b="1" sz="1600">
              <a:latin typeface="Play"/>
              <a:ea typeface="Play"/>
              <a:cs typeface="Play"/>
              <a:sym typeface="Play"/>
            </a:endParaRPr>
          </a:p>
          <a:p>
            <a:pPr indent="-215900" lvl="1" marL="685800" rtl="0" algn="l">
              <a:spcBef>
                <a:spcPts val="0"/>
              </a:spcBef>
              <a:spcAft>
                <a:spcPts val="0"/>
              </a:spcAft>
              <a:buSzPts val="1600"/>
              <a:buFont typeface="Play"/>
              <a:buChar char="○"/>
            </a:pPr>
            <a:r>
              <a:rPr lang="en-US" sz="1600">
                <a:latin typeface="Play"/>
                <a:ea typeface="Play"/>
                <a:cs typeface="Play"/>
                <a:sym typeface="Play"/>
              </a:rPr>
              <a:t>Saline, high pH and high concentration of carbonate salts</a:t>
            </a:r>
            <a:endParaRPr b="1" sz="1400">
              <a:latin typeface="Play"/>
              <a:ea typeface="Play"/>
              <a:cs typeface="Play"/>
              <a:sym typeface="Play"/>
            </a:endParaRPr>
          </a:p>
          <a:p>
            <a:pPr indent="-215900" lvl="0" marL="228600" rtl="0" algn="l">
              <a:spcBef>
                <a:spcPts val="1000"/>
              </a:spcBef>
              <a:spcAft>
                <a:spcPts val="0"/>
              </a:spcAft>
              <a:buSzPts val="1600"/>
              <a:buFont typeface="Play"/>
              <a:buChar char="●"/>
            </a:pPr>
            <a:r>
              <a:rPr b="1" lang="en-US" sz="1600">
                <a:latin typeface="Play"/>
                <a:ea typeface="Play"/>
                <a:cs typeface="Play"/>
                <a:sym typeface="Play"/>
              </a:rPr>
              <a:t>Last Chance Lake</a:t>
            </a:r>
            <a:endParaRPr sz="1600">
              <a:latin typeface="Play"/>
              <a:ea typeface="Play"/>
              <a:cs typeface="Play"/>
              <a:sym typeface="Play"/>
            </a:endParaRPr>
          </a:p>
          <a:p>
            <a:pPr indent="-215900" lvl="1" marL="685800" rtl="0" algn="l">
              <a:spcBef>
                <a:spcPts val="500"/>
              </a:spcBef>
              <a:spcAft>
                <a:spcPts val="0"/>
              </a:spcAft>
              <a:buSzPts val="1600"/>
              <a:buFont typeface="Play"/>
              <a:buChar char="○"/>
            </a:pPr>
            <a:r>
              <a:rPr lang="en-US" sz="1600">
                <a:latin typeface="Play"/>
                <a:ea typeface="Play"/>
                <a:cs typeface="Play"/>
                <a:sym typeface="Play"/>
              </a:rPr>
              <a:t>British Columbia, CA</a:t>
            </a:r>
            <a:endParaRPr sz="1600">
              <a:latin typeface="Play"/>
              <a:ea typeface="Play"/>
              <a:cs typeface="Play"/>
              <a:sym typeface="Play"/>
            </a:endParaRPr>
          </a:p>
          <a:p>
            <a:pPr indent="-215900" lvl="1" marL="685800" rtl="0" algn="l">
              <a:spcBef>
                <a:spcPts val="500"/>
              </a:spcBef>
              <a:spcAft>
                <a:spcPts val="0"/>
              </a:spcAft>
              <a:buSzPts val="1600"/>
              <a:buFont typeface="Play"/>
              <a:buChar char="○"/>
            </a:pPr>
            <a:r>
              <a:rPr lang="en-US" sz="1600">
                <a:latin typeface="Play"/>
                <a:ea typeface="Play"/>
                <a:cs typeface="Play"/>
                <a:sym typeface="Play"/>
              </a:rPr>
              <a:t>Highest concentration of natural phosphate on Earth</a:t>
            </a:r>
            <a:endParaRPr sz="1600">
              <a:latin typeface="Play"/>
              <a:ea typeface="Play"/>
              <a:cs typeface="Play"/>
              <a:sym typeface="Play"/>
            </a:endParaRPr>
          </a:p>
          <a:p>
            <a:pPr indent="0" lvl="0" marL="0" rtl="0" algn="l">
              <a:spcBef>
                <a:spcPts val="1000"/>
              </a:spcBef>
              <a:spcAft>
                <a:spcPts val="0"/>
              </a:spcAft>
              <a:buNone/>
            </a:pPr>
            <a:r>
              <a:rPr b="1" lang="en-US" sz="1600">
                <a:latin typeface="Play"/>
                <a:ea typeface="Play"/>
                <a:cs typeface="Play"/>
                <a:sym typeface="Play"/>
              </a:rPr>
              <a:t>Investigate mineralogical and geochemical processes in Last Chance Lake and compare findings with extraterrestrial samples and confirm the location of the phosphorus</a:t>
            </a:r>
            <a:endParaRPr b="1" sz="1600">
              <a:latin typeface="Play"/>
              <a:ea typeface="Play"/>
              <a:cs typeface="Play"/>
              <a:sym typeface="Play"/>
            </a:endParaRPr>
          </a:p>
          <a:p>
            <a:pPr indent="0" lvl="0" marL="0" rtl="0" algn="l">
              <a:spcBef>
                <a:spcPts val="1000"/>
              </a:spcBef>
              <a:spcAft>
                <a:spcPts val="0"/>
              </a:spcAft>
              <a:buNone/>
            </a:pPr>
            <a:r>
              <a:t/>
            </a:r>
            <a:endParaRPr sz="1600">
              <a:latin typeface="Play"/>
              <a:ea typeface="Play"/>
              <a:cs typeface="Play"/>
              <a:sym typeface="Play"/>
            </a:endParaRPr>
          </a:p>
        </p:txBody>
      </p:sp>
      <p:pic>
        <p:nvPicPr>
          <p:cNvPr id="95" name="Google Shape;95;p3"/>
          <p:cNvPicPr preferRelativeResize="0"/>
          <p:nvPr/>
        </p:nvPicPr>
        <p:blipFill rotWithShape="1">
          <a:blip r:embed="rId3">
            <a:alphaModFix/>
          </a:blip>
          <a:srcRect b="0" l="0" r="0" t="0"/>
          <a:stretch/>
        </p:blipFill>
        <p:spPr>
          <a:xfrm>
            <a:off x="852975" y="3663275"/>
            <a:ext cx="3572625" cy="2775725"/>
          </a:xfrm>
          <a:prstGeom prst="rect">
            <a:avLst/>
          </a:prstGeom>
          <a:noFill/>
          <a:ln>
            <a:noFill/>
          </a:ln>
        </p:spPr>
      </p:pic>
      <p:sp>
        <p:nvSpPr>
          <p:cNvPr id="96" name="Google Shape;96;p3"/>
          <p:cNvSpPr txBox="1"/>
          <p:nvPr/>
        </p:nvSpPr>
        <p:spPr>
          <a:xfrm>
            <a:off x="918700" y="6438995"/>
            <a:ext cx="6096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200" u="none" strike="noStrike">
                <a:solidFill>
                  <a:schemeClr val="dk1"/>
                </a:solidFill>
                <a:latin typeface="Play"/>
                <a:ea typeface="Play"/>
                <a:cs typeface="Play"/>
                <a:sym typeface="Play"/>
              </a:rPr>
              <a:t>Source: earthsky.org</a:t>
            </a:r>
            <a:endParaRPr sz="1200">
              <a:solidFill>
                <a:schemeClr val="dk1"/>
              </a:solidFill>
              <a:latin typeface="Play"/>
              <a:ea typeface="Play"/>
              <a:cs typeface="Play"/>
              <a:sym typeface="Play"/>
            </a:endParaRPr>
          </a:p>
        </p:txBody>
      </p:sp>
      <p:pic>
        <p:nvPicPr>
          <p:cNvPr id="97" name="Google Shape;97;p3"/>
          <p:cNvPicPr preferRelativeResize="0"/>
          <p:nvPr/>
        </p:nvPicPr>
        <p:blipFill rotWithShape="1">
          <a:blip r:embed="rId4">
            <a:alphaModFix/>
          </a:blip>
          <a:srcRect b="4929" l="0" r="0" t="-4930"/>
          <a:stretch/>
        </p:blipFill>
        <p:spPr>
          <a:xfrm>
            <a:off x="8577100" y="3675025"/>
            <a:ext cx="3424190" cy="2752225"/>
          </a:xfrm>
          <a:prstGeom prst="rect">
            <a:avLst/>
          </a:prstGeom>
          <a:noFill/>
          <a:ln>
            <a:noFill/>
          </a:ln>
        </p:spPr>
      </p:pic>
      <p:pic>
        <p:nvPicPr>
          <p:cNvPr descr="A water body with a puddle&#10;&#10;AI-generated content may be incorrect." id="98" name="Google Shape;98;p3"/>
          <p:cNvPicPr preferRelativeResize="0"/>
          <p:nvPr/>
        </p:nvPicPr>
        <p:blipFill rotWithShape="1">
          <a:blip r:embed="rId5">
            <a:alphaModFix/>
          </a:blip>
          <a:srcRect b="0" l="0" r="41266" t="0"/>
          <a:stretch/>
        </p:blipFill>
        <p:spPr>
          <a:xfrm rot="5400000">
            <a:off x="5125236" y="3293939"/>
            <a:ext cx="2752228" cy="3514399"/>
          </a:xfrm>
          <a:prstGeom prst="rect">
            <a:avLst/>
          </a:prstGeom>
          <a:noFill/>
          <a:ln>
            <a:noFill/>
          </a:ln>
        </p:spPr>
      </p:pic>
      <p:sp>
        <p:nvSpPr>
          <p:cNvPr id="99" name="Google Shape;99;p3"/>
          <p:cNvSpPr txBox="1"/>
          <p:nvPr/>
        </p:nvSpPr>
        <p:spPr>
          <a:xfrm>
            <a:off x="8577105" y="6439007"/>
            <a:ext cx="3167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200" u="none" cap="none" strike="noStrike">
                <a:solidFill>
                  <a:schemeClr val="dk1"/>
                </a:solidFill>
                <a:latin typeface="Play"/>
                <a:ea typeface="Play"/>
                <a:cs typeface="Play"/>
                <a:sym typeface="Play"/>
              </a:rPr>
              <a:t>Source: Google Maps</a:t>
            </a:r>
            <a:endParaRPr sz="1200">
              <a:latin typeface="Play"/>
              <a:ea typeface="Play"/>
              <a:cs typeface="Play"/>
              <a:sym typeface="Play"/>
            </a:endParaRPr>
          </a:p>
        </p:txBody>
      </p:sp>
      <p:sp>
        <p:nvSpPr>
          <p:cNvPr id="100" name="Google Shape;100;p3"/>
          <p:cNvSpPr txBox="1"/>
          <p:nvPr/>
        </p:nvSpPr>
        <p:spPr>
          <a:xfrm>
            <a:off x="4744150" y="6439000"/>
            <a:ext cx="3167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Play"/>
                <a:ea typeface="Play"/>
                <a:cs typeface="Play"/>
                <a:sym typeface="Play"/>
              </a:rPr>
              <a:t>Source: Maia Palka</a:t>
            </a:r>
            <a:endParaRPr sz="1200">
              <a:latin typeface="Play"/>
              <a:ea typeface="Play"/>
              <a:cs typeface="Play"/>
              <a:sym typeface="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Methods</a:t>
            </a:r>
            <a:endParaRPr/>
          </a:p>
        </p:txBody>
      </p:sp>
      <p:sp>
        <p:nvSpPr>
          <p:cNvPr id="106" name="Google Shape;106;p4"/>
          <p:cNvSpPr txBox="1"/>
          <p:nvPr>
            <p:ph idx="1" type="body"/>
          </p:nvPr>
        </p:nvSpPr>
        <p:spPr>
          <a:xfrm>
            <a:off x="838200" y="968025"/>
            <a:ext cx="5497800" cy="4248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None/>
            </a:pPr>
            <a:r>
              <a:rPr b="1" i="0" lang="en-US" sz="1800" u="none" cap="none" strike="noStrike">
                <a:solidFill>
                  <a:schemeClr val="dk1"/>
                </a:solidFill>
                <a:latin typeface="Play"/>
                <a:ea typeface="Play"/>
                <a:cs typeface="Play"/>
                <a:sym typeface="Play"/>
              </a:rPr>
              <a:t>Sample Collection:</a:t>
            </a:r>
            <a:r>
              <a:rPr i="0" lang="en-US" sz="1800" u="none" cap="none" strike="noStrike">
                <a:solidFill>
                  <a:schemeClr val="dk1"/>
                </a:solidFill>
                <a:latin typeface="Play"/>
                <a:ea typeface="Play"/>
                <a:cs typeface="Play"/>
                <a:sym typeface="Play"/>
              </a:rPr>
              <a:t> </a:t>
            </a:r>
            <a:endParaRPr sz="1800">
              <a:latin typeface="Play"/>
              <a:ea typeface="Play"/>
              <a:cs typeface="Play"/>
              <a:sym typeface="Play"/>
            </a:endParaRPr>
          </a:p>
          <a:p>
            <a:pPr indent="-254000" lvl="0" marL="228600" rtl="0" algn="l">
              <a:lnSpc>
                <a:spcPct val="100000"/>
              </a:lnSpc>
              <a:spcBef>
                <a:spcPts val="0"/>
              </a:spcBef>
              <a:spcAft>
                <a:spcPts val="0"/>
              </a:spcAft>
              <a:buClr>
                <a:schemeClr val="dk1"/>
              </a:buClr>
              <a:buSzPts val="1800"/>
              <a:buFont typeface="Play"/>
              <a:buChar char="•"/>
            </a:pPr>
            <a:r>
              <a:rPr i="0" lang="en-US" sz="1800" u="none" cap="none" strike="noStrike">
                <a:solidFill>
                  <a:schemeClr val="dk1"/>
                </a:solidFill>
                <a:latin typeface="Play"/>
                <a:ea typeface="Play"/>
                <a:cs typeface="Play"/>
                <a:sym typeface="Play"/>
              </a:rPr>
              <a:t>Brine water (1L) and evaporites (~167g) collected in August 2024 by Maia Palka (UBC)</a:t>
            </a:r>
            <a:endParaRPr i="0" sz="1800" u="none" cap="none" strike="noStrike">
              <a:solidFill>
                <a:schemeClr val="dk1"/>
              </a:solidFill>
              <a:latin typeface="Play"/>
              <a:ea typeface="Play"/>
              <a:cs typeface="Play"/>
              <a:sym typeface="Play"/>
            </a:endParaRPr>
          </a:p>
          <a:p>
            <a:pPr indent="0" lvl="0" marL="0" rtl="0" algn="l">
              <a:lnSpc>
                <a:spcPct val="100000"/>
              </a:lnSpc>
              <a:spcBef>
                <a:spcPts val="0"/>
              </a:spcBef>
              <a:spcAft>
                <a:spcPts val="0"/>
              </a:spcAft>
              <a:buNone/>
            </a:pPr>
            <a:r>
              <a:t/>
            </a:r>
            <a:endParaRPr sz="1800">
              <a:latin typeface="Play"/>
              <a:ea typeface="Play"/>
              <a:cs typeface="Play"/>
              <a:sym typeface="Play"/>
            </a:endParaRPr>
          </a:p>
          <a:p>
            <a:pPr indent="0" lvl="0" marL="0" rtl="0" algn="l">
              <a:lnSpc>
                <a:spcPct val="100000"/>
              </a:lnSpc>
              <a:spcBef>
                <a:spcPts val="0"/>
              </a:spcBef>
              <a:spcAft>
                <a:spcPts val="0"/>
              </a:spcAft>
              <a:buNone/>
            </a:pPr>
            <a:r>
              <a:rPr b="1" i="0" lang="en-US" sz="1800" u="none" cap="none" strike="noStrike">
                <a:solidFill>
                  <a:schemeClr val="dk1"/>
                </a:solidFill>
                <a:latin typeface="Play"/>
                <a:ea typeface="Play"/>
                <a:cs typeface="Play"/>
                <a:sym typeface="Play"/>
              </a:rPr>
              <a:t>Experimental Setup:</a:t>
            </a:r>
            <a:r>
              <a:rPr i="0" lang="en-US" sz="1800" u="none" cap="none" strike="noStrike">
                <a:solidFill>
                  <a:schemeClr val="dk1"/>
                </a:solidFill>
                <a:latin typeface="Play"/>
                <a:ea typeface="Play"/>
                <a:cs typeface="Play"/>
                <a:sym typeface="Play"/>
              </a:rPr>
              <a:t> </a:t>
            </a:r>
            <a:endParaRPr sz="1800">
              <a:latin typeface="Play"/>
              <a:ea typeface="Play"/>
              <a:cs typeface="Play"/>
              <a:sym typeface="Play"/>
            </a:endParaRPr>
          </a:p>
          <a:p>
            <a:pPr indent="-228600" lvl="0" marL="228600" rtl="0" algn="l">
              <a:lnSpc>
                <a:spcPct val="100000"/>
              </a:lnSpc>
              <a:spcBef>
                <a:spcPts val="0"/>
              </a:spcBef>
              <a:spcAft>
                <a:spcPts val="0"/>
              </a:spcAft>
              <a:buClr>
                <a:schemeClr val="dk1"/>
              </a:buClr>
              <a:buSzPts val="1800"/>
              <a:buChar char="•"/>
            </a:pPr>
            <a:r>
              <a:rPr lang="en-US" sz="1800">
                <a:latin typeface="Play"/>
                <a:ea typeface="Play"/>
                <a:cs typeface="Play"/>
                <a:sym typeface="Play"/>
              </a:rPr>
              <a:t>A 10 mL sample of lake brine was pipetted into a 10 mL beaker and left to evaporate under a fume hood at room temperature for three weeks until fully dried. Once desiccation was complete, evaporite particles with different textures were manually selected for further analysis.</a:t>
            </a:r>
            <a:endParaRPr sz="1800">
              <a:latin typeface="Play"/>
              <a:ea typeface="Play"/>
              <a:cs typeface="Play"/>
              <a:sym typeface="Play"/>
            </a:endParaRPr>
          </a:p>
          <a:p>
            <a:pPr indent="0" lvl="0" marL="228600" rtl="0" algn="l">
              <a:lnSpc>
                <a:spcPct val="100000"/>
              </a:lnSpc>
              <a:spcBef>
                <a:spcPts val="0"/>
              </a:spcBef>
              <a:spcAft>
                <a:spcPts val="0"/>
              </a:spcAft>
              <a:buNone/>
            </a:pPr>
            <a:r>
              <a:t/>
            </a:r>
            <a:endParaRPr sz="1800">
              <a:latin typeface="Play"/>
              <a:ea typeface="Play"/>
              <a:cs typeface="Play"/>
              <a:sym typeface="Play"/>
            </a:endParaRPr>
          </a:p>
          <a:p>
            <a:pPr indent="0" lvl="1" marL="457200" rtl="0" algn="l">
              <a:lnSpc>
                <a:spcPct val="100000"/>
              </a:lnSpc>
              <a:spcBef>
                <a:spcPts val="0"/>
              </a:spcBef>
              <a:spcAft>
                <a:spcPts val="0"/>
              </a:spcAft>
              <a:buClr>
                <a:schemeClr val="dk1"/>
              </a:buClr>
              <a:buSzPts val="1400"/>
              <a:buFont typeface="Arial"/>
              <a:buNone/>
            </a:pPr>
            <a:r>
              <a:t/>
            </a:r>
            <a:endParaRPr i="0" sz="1800" u="none" cap="none" strike="noStrike">
              <a:solidFill>
                <a:schemeClr val="dk1"/>
              </a:solidFill>
              <a:latin typeface="Play"/>
              <a:ea typeface="Play"/>
              <a:cs typeface="Play"/>
              <a:sym typeface="Play"/>
            </a:endParaRPr>
          </a:p>
          <a:p>
            <a:pPr indent="0" lvl="1" marL="457200" rtl="0" algn="l">
              <a:lnSpc>
                <a:spcPct val="100000"/>
              </a:lnSpc>
              <a:spcBef>
                <a:spcPts val="0"/>
              </a:spcBef>
              <a:spcAft>
                <a:spcPts val="0"/>
              </a:spcAft>
              <a:buClr>
                <a:schemeClr val="dk1"/>
              </a:buClr>
              <a:buSzPts val="1400"/>
              <a:buFont typeface="Arial"/>
              <a:buNone/>
            </a:pPr>
            <a:r>
              <a:t/>
            </a:r>
            <a:endParaRPr i="0" sz="1800" u="none" cap="none" strike="noStrike">
              <a:solidFill>
                <a:schemeClr val="dk1"/>
              </a:solidFill>
              <a:latin typeface="Play"/>
              <a:ea typeface="Play"/>
              <a:cs typeface="Play"/>
              <a:sym typeface="Play"/>
            </a:endParaRPr>
          </a:p>
          <a:p>
            <a:pPr indent="0" lvl="0" marL="0" marR="0" rtl="0" algn="l">
              <a:lnSpc>
                <a:spcPct val="100000"/>
              </a:lnSpc>
              <a:spcBef>
                <a:spcPts val="0"/>
              </a:spcBef>
              <a:spcAft>
                <a:spcPts val="0"/>
              </a:spcAft>
              <a:buClr>
                <a:schemeClr val="dk1"/>
              </a:buClr>
              <a:buSzPts val="1400"/>
              <a:buFont typeface="Arial"/>
              <a:buNone/>
            </a:pPr>
            <a:r>
              <a:t/>
            </a:r>
            <a:endParaRPr i="0" sz="1800" u="none" cap="none" strike="noStrike">
              <a:solidFill>
                <a:schemeClr val="dk1"/>
              </a:solidFill>
              <a:latin typeface="Play"/>
              <a:ea typeface="Play"/>
              <a:cs typeface="Play"/>
              <a:sym typeface="Play"/>
            </a:endParaRPr>
          </a:p>
        </p:txBody>
      </p:sp>
      <p:pic>
        <p:nvPicPr>
          <p:cNvPr id="107" name="Google Shape;107;p4"/>
          <p:cNvPicPr preferRelativeResize="0"/>
          <p:nvPr/>
        </p:nvPicPr>
        <p:blipFill rotWithShape="1">
          <a:blip r:embed="rId3">
            <a:alphaModFix/>
          </a:blip>
          <a:srcRect b="0" l="0" r="0" t="0"/>
          <a:stretch/>
        </p:blipFill>
        <p:spPr>
          <a:xfrm>
            <a:off x="925775" y="4184900"/>
            <a:ext cx="2018926" cy="2691926"/>
          </a:xfrm>
          <a:prstGeom prst="rect">
            <a:avLst/>
          </a:prstGeom>
          <a:noFill/>
          <a:ln>
            <a:noFill/>
          </a:ln>
        </p:spPr>
      </p:pic>
      <p:pic>
        <p:nvPicPr>
          <p:cNvPr descr="A piece of food on foil&#10;&#10;AI-generated content may be incorrect." id="108" name="Google Shape;108;p4"/>
          <p:cNvPicPr preferRelativeResize="0"/>
          <p:nvPr/>
        </p:nvPicPr>
        <p:blipFill rotWithShape="1">
          <a:blip r:embed="rId4">
            <a:alphaModFix/>
          </a:blip>
          <a:srcRect b="18749" l="18519" r="9104" t="9584"/>
          <a:stretch/>
        </p:blipFill>
        <p:spPr>
          <a:xfrm rot="-5400000">
            <a:off x="8018913" y="646236"/>
            <a:ext cx="3013102" cy="3656677"/>
          </a:xfrm>
          <a:prstGeom prst="rect">
            <a:avLst/>
          </a:prstGeom>
          <a:noFill/>
          <a:ln>
            <a:noFill/>
          </a:ln>
        </p:spPr>
      </p:pic>
      <p:pic>
        <p:nvPicPr>
          <p:cNvPr id="109" name="Google Shape;109;p4"/>
          <p:cNvPicPr preferRelativeResize="0"/>
          <p:nvPr/>
        </p:nvPicPr>
        <p:blipFill rotWithShape="1">
          <a:blip r:embed="rId5">
            <a:alphaModFix/>
          </a:blip>
          <a:srcRect b="22083" l="0" r="23147" t="12083"/>
          <a:stretch/>
        </p:blipFill>
        <p:spPr>
          <a:xfrm>
            <a:off x="9247950" y="4184925"/>
            <a:ext cx="2125524" cy="2691874"/>
          </a:xfrm>
          <a:prstGeom prst="rect">
            <a:avLst/>
          </a:prstGeom>
          <a:noFill/>
          <a:ln>
            <a:noFill/>
          </a:ln>
        </p:spPr>
      </p:pic>
      <p:pic>
        <p:nvPicPr>
          <p:cNvPr id="110" name="Google Shape;110;p4" title="not dry.jpg"/>
          <p:cNvPicPr preferRelativeResize="0"/>
          <p:nvPr/>
        </p:nvPicPr>
        <p:blipFill>
          <a:blip r:embed="rId6">
            <a:alphaModFix/>
          </a:blip>
          <a:stretch>
            <a:fillRect/>
          </a:stretch>
        </p:blipFill>
        <p:spPr>
          <a:xfrm>
            <a:off x="3720326" y="4184925"/>
            <a:ext cx="2018926" cy="2691876"/>
          </a:xfrm>
          <a:prstGeom prst="rect">
            <a:avLst/>
          </a:prstGeom>
          <a:noFill/>
          <a:ln>
            <a:noFill/>
          </a:ln>
        </p:spPr>
      </p:pic>
      <p:pic>
        <p:nvPicPr>
          <p:cNvPr id="111" name="Google Shape;111;p4" title="fully dry.jpg"/>
          <p:cNvPicPr preferRelativeResize="0"/>
          <p:nvPr/>
        </p:nvPicPr>
        <p:blipFill>
          <a:blip r:embed="rId7">
            <a:alphaModFix/>
          </a:blip>
          <a:stretch>
            <a:fillRect/>
          </a:stretch>
        </p:blipFill>
        <p:spPr>
          <a:xfrm>
            <a:off x="6514875" y="4184925"/>
            <a:ext cx="2018926" cy="2691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3486bc49927_1_7"/>
          <p:cNvSpPr txBox="1"/>
          <p:nvPr>
            <p:ph type="title"/>
          </p:nvPr>
        </p:nvSpPr>
        <p:spPr>
          <a:xfrm>
            <a:off x="838200" y="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Analysis : </a:t>
            </a:r>
            <a:r>
              <a:rPr lang="en-US"/>
              <a:t>X Ray</a:t>
            </a:r>
            <a:r>
              <a:rPr lang="en-US"/>
              <a:t> Diffraction </a:t>
            </a:r>
            <a:endParaRPr/>
          </a:p>
        </p:txBody>
      </p:sp>
      <p:sp>
        <p:nvSpPr>
          <p:cNvPr id="117" name="Google Shape;117;g3486bc49927_1_7"/>
          <p:cNvSpPr txBox="1"/>
          <p:nvPr>
            <p:ph idx="1" type="body"/>
          </p:nvPr>
        </p:nvSpPr>
        <p:spPr>
          <a:xfrm>
            <a:off x="912275" y="1105825"/>
            <a:ext cx="10515600" cy="18345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Font typeface="Play"/>
              <a:buChar char="•"/>
            </a:pPr>
            <a:r>
              <a:rPr lang="en-US" sz="1800">
                <a:latin typeface="Play"/>
                <a:ea typeface="Play"/>
                <a:cs typeface="Play"/>
                <a:sym typeface="Play"/>
              </a:rPr>
              <a:t>XRD: Identify the crystalline structure of materials.</a:t>
            </a:r>
            <a:endParaRPr sz="1800">
              <a:latin typeface="Play"/>
              <a:ea typeface="Play"/>
              <a:cs typeface="Play"/>
              <a:sym typeface="Play"/>
            </a:endParaRPr>
          </a:p>
          <a:p>
            <a:pPr indent="0" lvl="0" marL="0" rtl="0" algn="l">
              <a:lnSpc>
                <a:spcPct val="100000"/>
              </a:lnSpc>
              <a:spcBef>
                <a:spcPts val="0"/>
              </a:spcBef>
              <a:spcAft>
                <a:spcPts val="0"/>
              </a:spcAft>
              <a:buNone/>
            </a:pPr>
            <a:r>
              <a:rPr b="1" lang="en-US" sz="1800">
                <a:latin typeface="Play"/>
                <a:ea typeface="Play"/>
                <a:cs typeface="Play"/>
                <a:sym typeface="Play"/>
              </a:rPr>
              <a:t>Sample Preparation:</a:t>
            </a:r>
            <a:endParaRPr b="1" sz="1800">
              <a:latin typeface="Play"/>
              <a:ea typeface="Play"/>
              <a:cs typeface="Play"/>
              <a:sym typeface="Play"/>
            </a:endParaRPr>
          </a:p>
          <a:p>
            <a:pPr indent="-342900" lvl="1" marL="914400" rtl="0" algn="l">
              <a:lnSpc>
                <a:spcPct val="100000"/>
              </a:lnSpc>
              <a:spcBef>
                <a:spcPts val="0"/>
              </a:spcBef>
              <a:spcAft>
                <a:spcPts val="0"/>
              </a:spcAft>
              <a:buSzPts val="1800"/>
              <a:buFont typeface="Play"/>
              <a:buChar char="•"/>
            </a:pPr>
            <a:r>
              <a:rPr lang="en-US" sz="1800">
                <a:latin typeface="Play"/>
                <a:ea typeface="Play"/>
                <a:cs typeface="Play"/>
                <a:sym typeface="Play"/>
              </a:rPr>
              <a:t>Powder sample</a:t>
            </a:r>
            <a:endParaRPr sz="1800">
              <a:latin typeface="Play"/>
              <a:ea typeface="Play"/>
              <a:cs typeface="Play"/>
              <a:sym typeface="Play"/>
            </a:endParaRPr>
          </a:p>
          <a:p>
            <a:pPr indent="0" lvl="0" marL="0" rtl="0" algn="l">
              <a:lnSpc>
                <a:spcPct val="100000"/>
              </a:lnSpc>
              <a:spcBef>
                <a:spcPts val="0"/>
              </a:spcBef>
              <a:spcAft>
                <a:spcPts val="0"/>
              </a:spcAft>
              <a:buNone/>
            </a:pPr>
            <a:r>
              <a:rPr b="1" lang="en-US" sz="1800">
                <a:latin typeface="Play"/>
                <a:ea typeface="Play"/>
                <a:cs typeface="Play"/>
                <a:sym typeface="Play"/>
              </a:rPr>
              <a:t>Analysis: </a:t>
            </a:r>
            <a:endParaRPr b="1" sz="1800">
              <a:latin typeface="Play"/>
              <a:ea typeface="Play"/>
              <a:cs typeface="Play"/>
              <a:sym typeface="Play"/>
            </a:endParaRPr>
          </a:p>
          <a:p>
            <a:pPr indent="-342900" lvl="1" marL="914400" rtl="0" algn="l">
              <a:lnSpc>
                <a:spcPct val="100000"/>
              </a:lnSpc>
              <a:spcBef>
                <a:spcPts val="0"/>
              </a:spcBef>
              <a:spcAft>
                <a:spcPts val="0"/>
              </a:spcAft>
              <a:buSzPts val="1800"/>
              <a:buFont typeface="Play"/>
              <a:buChar char="•"/>
            </a:pPr>
            <a:r>
              <a:rPr lang="en-US" sz="1800">
                <a:latin typeface="Play"/>
                <a:ea typeface="Play"/>
                <a:cs typeface="Play"/>
                <a:sym typeface="Play"/>
              </a:rPr>
              <a:t>Match peaks using a </a:t>
            </a:r>
            <a:r>
              <a:rPr lang="en-US" sz="1800">
                <a:latin typeface="Play"/>
                <a:ea typeface="Play"/>
                <a:cs typeface="Play"/>
                <a:sym typeface="Play"/>
              </a:rPr>
              <a:t>database</a:t>
            </a:r>
            <a:endParaRPr sz="1800">
              <a:latin typeface="Play"/>
              <a:ea typeface="Play"/>
              <a:cs typeface="Play"/>
              <a:sym typeface="Play"/>
            </a:endParaRPr>
          </a:p>
          <a:p>
            <a:pPr indent="0" lvl="0" marL="0" rtl="0" algn="l">
              <a:lnSpc>
                <a:spcPct val="100000"/>
              </a:lnSpc>
              <a:spcBef>
                <a:spcPts val="0"/>
              </a:spcBef>
              <a:spcAft>
                <a:spcPts val="0"/>
              </a:spcAft>
              <a:buNone/>
            </a:pPr>
            <a:r>
              <a:rPr b="1" lang="en-US" sz="1800">
                <a:latin typeface="Play"/>
                <a:ea typeface="Play"/>
                <a:cs typeface="Play"/>
                <a:sym typeface="Play"/>
              </a:rPr>
              <a:t>Results:</a:t>
            </a:r>
            <a:endParaRPr b="1" sz="1800">
              <a:latin typeface="Play"/>
              <a:ea typeface="Play"/>
              <a:cs typeface="Play"/>
              <a:sym typeface="Play"/>
            </a:endParaRPr>
          </a:p>
          <a:p>
            <a:pPr indent="0" lvl="0" marL="0" rtl="0" algn="l">
              <a:lnSpc>
                <a:spcPct val="100000"/>
              </a:lnSpc>
              <a:spcBef>
                <a:spcPts val="0"/>
              </a:spcBef>
              <a:spcAft>
                <a:spcPts val="0"/>
              </a:spcAft>
              <a:buNone/>
            </a:pPr>
            <a:r>
              <a:rPr lang="en-US" sz="1800">
                <a:latin typeface="Play"/>
                <a:ea typeface="Play"/>
                <a:cs typeface="Play"/>
                <a:sym typeface="Play"/>
              </a:rPr>
              <a:t>	Carbonate salts!</a:t>
            </a:r>
            <a:endParaRPr sz="1800">
              <a:latin typeface="Play"/>
              <a:ea typeface="Play"/>
              <a:cs typeface="Play"/>
              <a:sym typeface="Play"/>
            </a:endParaRPr>
          </a:p>
          <a:p>
            <a:pPr indent="0" lvl="0" marL="0" rtl="0" algn="l">
              <a:lnSpc>
                <a:spcPct val="100000"/>
              </a:lnSpc>
              <a:spcBef>
                <a:spcPts val="0"/>
              </a:spcBef>
              <a:spcAft>
                <a:spcPts val="0"/>
              </a:spcAft>
              <a:buNone/>
            </a:pPr>
            <a:r>
              <a:t/>
            </a:r>
            <a:endParaRPr sz="1800">
              <a:latin typeface="Play"/>
              <a:ea typeface="Play"/>
              <a:cs typeface="Play"/>
              <a:sym typeface="Play"/>
            </a:endParaRPr>
          </a:p>
          <a:p>
            <a:pPr indent="0" lvl="0" marL="457200" rtl="0" algn="l">
              <a:lnSpc>
                <a:spcPct val="100000"/>
              </a:lnSpc>
              <a:spcBef>
                <a:spcPts val="0"/>
              </a:spcBef>
              <a:spcAft>
                <a:spcPts val="0"/>
              </a:spcAft>
              <a:buNone/>
            </a:pPr>
            <a:r>
              <a:t/>
            </a:r>
            <a:endParaRPr sz="1800">
              <a:latin typeface="Play"/>
              <a:ea typeface="Play"/>
              <a:cs typeface="Play"/>
              <a:sym typeface="Play"/>
            </a:endParaRPr>
          </a:p>
          <a:p>
            <a:pPr indent="0" lvl="0" marL="0" rtl="0" algn="l">
              <a:lnSpc>
                <a:spcPct val="115000"/>
              </a:lnSpc>
              <a:spcBef>
                <a:spcPts val="0"/>
              </a:spcBef>
              <a:spcAft>
                <a:spcPts val="0"/>
              </a:spcAft>
              <a:buNone/>
            </a:pPr>
            <a:r>
              <a:t/>
            </a:r>
            <a:endParaRPr sz="1800">
              <a:latin typeface="Play"/>
              <a:ea typeface="Play"/>
              <a:cs typeface="Play"/>
              <a:sym typeface="Play"/>
            </a:endParaRPr>
          </a:p>
          <a:p>
            <a:pPr indent="0" lvl="0" marL="0" rtl="0" algn="l">
              <a:lnSpc>
                <a:spcPct val="115000"/>
              </a:lnSpc>
              <a:spcBef>
                <a:spcPts val="0"/>
              </a:spcBef>
              <a:spcAft>
                <a:spcPts val="0"/>
              </a:spcAft>
              <a:buClr>
                <a:schemeClr val="dk1"/>
              </a:buClr>
              <a:buSzPts val="1100"/>
              <a:buFont typeface="Arial"/>
              <a:buNone/>
            </a:pPr>
            <a:r>
              <a:t/>
            </a:r>
            <a:endParaRPr sz="1800">
              <a:latin typeface="Play"/>
              <a:ea typeface="Play"/>
              <a:cs typeface="Play"/>
              <a:sym typeface="Play"/>
            </a:endParaRPr>
          </a:p>
          <a:p>
            <a:pPr indent="0" lvl="0" marL="228600" rtl="0" algn="l">
              <a:lnSpc>
                <a:spcPct val="100000"/>
              </a:lnSpc>
              <a:spcBef>
                <a:spcPts val="0"/>
              </a:spcBef>
              <a:spcAft>
                <a:spcPts val="0"/>
              </a:spcAft>
              <a:buNone/>
            </a:pPr>
            <a:r>
              <a:t/>
            </a:r>
            <a:endParaRPr sz="1800">
              <a:latin typeface="Play"/>
              <a:ea typeface="Play"/>
              <a:cs typeface="Play"/>
              <a:sym typeface="Play"/>
            </a:endParaRPr>
          </a:p>
        </p:txBody>
      </p:sp>
      <p:pic>
        <p:nvPicPr>
          <p:cNvPr descr="A large computer on a desk&#10;&#10;AI-generated content may be incorrect." id="118" name="Google Shape;118;g3486bc49927_1_7"/>
          <p:cNvPicPr preferRelativeResize="0"/>
          <p:nvPr/>
        </p:nvPicPr>
        <p:blipFill rotWithShape="1">
          <a:blip r:embed="rId3">
            <a:alphaModFix/>
          </a:blip>
          <a:srcRect b="17916" l="0" r="0" t="12638"/>
          <a:stretch/>
        </p:blipFill>
        <p:spPr>
          <a:xfrm>
            <a:off x="54067" y="3991451"/>
            <a:ext cx="3001710" cy="2779372"/>
          </a:xfrm>
          <a:prstGeom prst="rect">
            <a:avLst/>
          </a:prstGeom>
          <a:noFill/>
          <a:ln>
            <a:noFill/>
          </a:ln>
        </p:spPr>
      </p:pic>
      <p:pic>
        <p:nvPicPr>
          <p:cNvPr id="119" name="Google Shape;119;g3486bc49927_1_7"/>
          <p:cNvPicPr preferRelativeResize="0"/>
          <p:nvPr/>
        </p:nvPicPr>
        <p:blipFill>
          <a:blip r:embed="rId4">
            <a:alphaModFix/>
          </a:blip>
          <a:stretch>
            <a:fillRect/>
          </a:stretch>
        </p:blipFill>
        <p:spPr>
          <a:xfrm>
            <a:off x="3138363" y="3991450"/>
            <a:ext cx="2084552" cy="2779377"/>
          </a:xfrm>
          <a:prstGeom prst="rect">
            <a:avLst/>
          </a:prstGeom>
          <a:noFill/>
          <a:ln>
            <a:noFill/>
          </a:ln>
        </p:spPr>
      </p:pic>
      <p:pic>
        <p:nvPicPr>
          <p:cNvPr id="120" name="Google Shape;120;g3486bc49927_1_7" title="XRD MATCHED_nu.png"/>
          <p:cNvPicPr preferRelativeResize="0"/>
          <p:nvPr/>
        </p:nvPicPr>
        <p:blipFill>
          <a:blip r:embed="rId5">
            <a:alphaModFix/>
          </a:blip>
          <a:stretch>
            <a:fillRect/>
          </a:stretch>
        </p:blipFill>
        <p:spPr>
          <a:xfrm>
            <a:off x="5305517" y="2940325"/>
            <a:ext cx="6809782" cy="3830501"/>
          </a:xfrm>
          <a:prstGeom prst="rect">
            <a:avLst/>
          </a:prstGeom>
          <a:noFill/>
          <a:ln cap="flat" cmpd="sng" w="9525">
            <a:solidFill>
              <a:schemeClr val="dk2"/>
            </a:solidFill>
            <a:prstDash val="solid"/>
            <a:round/>
            <a:headEnd len="sm" w="sm" type="none"/>
            <a:tailEnd len="sm" w="sm" type="none"/>
          </a:ln>
        </p:spPr>
      </p:pic>
      <p:graphicFrame>
        <p:nvGraphicFramePr>
          <p:cNvPr id="121" name="Google Shape;121;g3486bc49927_1_7"/>
          <p:cNvGraphicFramePr/>
          <p:nvPr/>
        </p:nvGraphicFramePr>
        <p:xfrm>
          <a:off x="9818600" y="197675"/>
          <a:ext cx="3000000" cy="3000000"/>
        </p:xfrm>
        <a:graphic>
          <a:graphicData uri="http://schemas.openxmlformats.org/drawingml/2006/table">
            <a:tbl>
              <a:tblPr>
                <a:noFill/>
                <a:tableStyleId>{B9946369-3CB1-4BF5-90D8-4D6CA29B00B8}</a:tableStyleId>
              </a:tblPr>
              <a:tblGrid>
                <a:gridCol w="1119475"/>
                <a:gridCol w="1177225"/>
              </a:tblGrid>
              <a:tr h="324325">
                <a:tc gridSpan="2">
                  <a:txBody>
                    <a:bodyPr/>
                    <a:lstStyle/>
                    <a:p>
                      <a:pPr indent="0" lvl="0" marL="0" rtl="0" algn="ctr">
                        <a:spcBef>
                          <a:spcPts val="0"/>
                        </a:spcBef>
                        <a:spcAft>
                          <a:spcPts val="0"/>
                        </a:spcAft>
                        <a:buNone/>
                      </a:pPr>
                      <a:r>
                        <a:rPr b="1" lang="en-US" sz="1100">
                          <a:latin typeface="Play"/>
                          <a:ea typeface="Play"/>
                          <a:cs typeface="Play"/>
                          <a:sym typeface="Play"/>
                        </a:rPr>
                        <a:t>XRD Peaks - 2987-14-E</a:t>
                      </a:r>
                      <a:endParaRPr b="1" sz="11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9DAF8"/>
                    </a:solidFill>
                  </a:tcPr>
                </a:tc>
                <a:tc hMerge="1"/>
              </a:tr>
              <a:tr h="249925">
                <a:tc>
                  <a:txBody>
                    <a:bodyPr/>
                    <a:lstStyle/>
                    <a:p>
                      <a:pPr indent="0" lvl="0" marL="0" rtl="0" algn="ctr">
                        <a:spcBef>
                          <a:spcPts val="0"/>
                        </a:spcBef>
                        <a:spcAft>
                          <a:spcPts val="0"/>
                        </a:spcAft>
                        <a:buNone/>
                      </a:pPr>
                      <a:r>
                        <a:rPr b="1" lang="en-US" sz="1000">
                          <a:latin typeface="Play"/>
                          <a:ea typeface="Play"/>
                          <a:cs typeface="Play"/>
                          <a:sym typeface="Play"/>
                        </a:rPr>
                        <a:t>Mineral</a:t>
                      </a:r>
                      <a:endParaRPr b="1"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n-US" sz="1000">
                          <a:latin typeface="Play"/>
                          <a:ea typeface="Play"/>
                          <a:cs typeface="Play"/>
                          <a:sym typeface="Play"/>
                        </a:rPr>
                        <a:t>Formula</a:t>
                      </a:r>
                      <a:endParaRPr b="1"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5A6BD"/>
                    </a:solidFill>
                  </a:tcPr>
                </a:tc>
              </a:tr>
              <a:tr h="245925">
                <a:tc>
                  <a:txBody>
                    <a:bodyPr/>
                    <a:lstStyle/>
                    <a:p>
                      <a:pPr indent="0" lvl="0" marL="0" rtl="0" algn="l">
                        <a:spcBef>
                          <a:spcPts val="0"/>
                        </a:spcBef>
                        <a:spcAft>
                          <a:spcPts val="0"/>
                        </a:spcAft>
                        <a:buNone/>
                      </a:pPr>
                      <a:r>
                        <a:rPr lang="en-US" sz="1000">
                          <a:latin typeface="Play"/>
                          <a:ea typeface="Play"/>
                          <a:cs typeface="Play"/>
                          <a:sym typeface="Play"/>
                        </a:rPr>
                        <a:t>Trona</a:t>
                      </a:r>
                      <a:endParaRPr sz="1000">
                        <a:latin typeface="Play"/>
                        <a:ea typeface="Play"/>
                        <a:cs typeface="Play"/>
                        <a:sym typeface="Play"/>
                      </a:endParaRPr>
                    </a:p>
                  </a:txBody>
                  <a:tcPr marT="45700" marB="45700" marR="45700" marL="457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Na₃H(CO₃)₂·2H₂O</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03575">
                <a:tc>
                  <a:txBody>
                    <a:bodyPr/>
                    <a:lstStyle/>
                    <a:p>
                      <a:pPr indent="0" lvl="0" marL="0" rtl="0" algn="l">
                        <a:spcBef>
                          <a:spcPts val="0"/>
                        </a:spcBef>
                        <a:spcAft>
                          <a:spcPts val="0"/>
                        </a:spcAft>
                        <a:buNone/>
                      </a:pPr>
                      <a:r>
                        <a:rPr lang="en-US" sz="1000">
                          <a:latin typeface="Play"/>
                          <a:ea typeface="Play"/>
                          <a:cs typeface="Play"/>
                          <a:sym typeface="Play"/>
                        </a:rPr>
                        <a:t>Thermonatrite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Na₂CO₃·H₂O</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03600">
                <a:tc>
                  <a:txBody>
                    <a:bodyPr/>
                    <a:lstStyle/>
                    <a:p>
                      <a:pPr indent="0" lvl="0" marL="0" rtl="0" algn="l">
                        <a:spcBef>
                          <a:spcPts val="0"/>
                        </a:spcBef>
                        <a:spcAft>
                          <a:spcPts val="0"/>
                        </a:spcAft>
                        <a:buNone/>
                      </a:pPr>
                      <a:r>
                        <a:rPr lang="en-US" sz="1000">
                          <a:latin typeface="Play"/>
                          <a:ea typeface="Play"/>
                          <a:cs typeface="Play"/>
                          <a:sym typeface="Play"/>
                        </a:rPr>
                        <a:t>Halite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NaCl</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150675">
                <a:tc>
                  <a:txBody>
                    <a:bodyPr/>
                    <a:lstStyle/>
                    <a:p>
                      <a:pPr indent="0" lvl="0" marL="0" rtl="0" algn="l">
                        <a:spcBef>
                          <a:spcPts val="0"/>
                        </a:spcBef>
                        <a:spcAft>
                          <a:spcPts val="0"/>
                        </a:spcAft>
                        <a:buNone/>
                      </a:pPr>
                      <a:r>
                        <a:rPr lang="en-US" sz="1000">
                          <a:latin typeface="Play"/>
                          <a:ea typeface="Play"/>
                          <a:cs typeface="Play"/>
                          <a:sym typeface="Play"/>
                        </a:rPr>
                        <a:t>Sylvite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KCl</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14150">
                <a:tc>
                  <a:txBody>
                    <a:bodyPr/>
                    <a:lstStyle/>
                    <a:p>
                      <a:pPr indent="0" lvl="0" marL="0" rtl="0" algn="l">
                        <a:spcBef>
                          <a:spcPts val="0"/>
                        </a:spcBef>
                        <a:spcAft>
                          <a:spcPts val="0"/>
                        </a:spcAft>
                        <a:buNone/>
                      </a:pPr>
                      <a:r>
                        <a:rPr lang="en-US" sz="1000">
                          <a:latin typeface="Play"/>
                          <a:ea typeface="Play"/>
                          <a:cs typeface="Play"/>
                          <a:sym typeface="Play"/>
                        </a:rPr>
                        <a:t>Natrite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Na₂CO₃</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161250">
                <a:tc>
                  <a:txBody>
                    <a:bodyPr/>
                    <a:lstStyle/>
                    <a:p>
                      <a:pPr indent="0" lvl="0" marL="0" rtl="0" algn="l">
                        <a:spcBef>
                          <a:spcPts val="0"/>
                        </a:spcBef>
                        <a:spcAft>
                          <a:spcPts val="0"/>
                        </a:spcAft>
                        <a:buNone/>
                      </a:pPr>
                      <a:r>
                        <a:rPr lang="en-US" sz="1000">
                          <a:latin typeface="Play"/>
                          <a:ea typeface="Play"/>
                          <a:cs typeface="Play"/>
                          <a:sym typeface="Play"/>
                        </a:rPr>
                        <a:t>Burkeite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Na₆(CO₃)(SO₄)₂</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3486bc49927_1_33"/>
          <p:cNvSpPr txBox="1"/>
          <p:nvPr>
            <p:ph type="title"/>
          </p:nvPr>
        </p:nvSpPr>
        <p:spPr>
          <a:xfrm>
            <a:off x="901700" y="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Analysis: SEM &amp; EDS </a:t>
            </a:r>
            <a:endParaRPr/>
          </a:p>
        </p:txBody>
      </p:sp>
      <p:sp>
        <p:nvSpPr>
          <p:cNvPr id="127" name="Google Shape;127;g3486bc49927_1_33"/>
          <p:cNvSpPr txBox="1"/>
          <p:nvPr>
            <p:ph idx="1" type="body"/>
          </p:nvPr>
        </p:nvSpPr>
        <p:spPr>
          <a:xfrm>
            <a:off x="901700" y="1063625"/>
            <a:ext cx="10515600" cy="4351200"/>
          </a:xfrm>
          <a:prstGeom prst="rect">
            <a:avLst/>
          </a:prstGeom>
        </p:spPr>
        <p:txBody>
          <a:bodyPr anchorCtr="0" anchor="t" bIns="45700" lIns="91425" spcFirstLastPara="1" rIns="91425" wrap="square" tIns="45700">
            <a:normAutofit/>
          </a:bodyPr>
          <a:lstStyle/>
          <a:p>
            <a:pPr indent="-215900" lvl="1" marL="685800" rtl="0" algn="l">
              <a:lnSpc>
                <a:spcPct val="100000"/>
              </a:lnSpc>
              <a:spcBef>
                <a:spcPts val="0"/>
              </a:spcBef>
              <a:spcAft>
                <a:spcPts val="0"/>
              </a:spcAft>
              <a:buSzPts val="1600"/>
              <a:buChar char="•"/>
            </a:pPr>
            <a:r>
              <a:rPr b="1" lang="en-US" sz="1600">
                <a:latin typeface="Play"/>
                <a:ea typeface="Play"/>
                <a:cs typeface="Play"/>
                <a:sym typeface="Play"/>
              </a:rPr>
              <a:t>Scanning Electron Microscopy (SEM): </a:t>
            </a:r>
            <a:r>
              <a:rPr lang="en-US" sz="1600">
                <a:latin typeface="Play"/>
                <a:ea typeface="Play"/>
                <a:cs typeface="Play"/>
                <a:sym typeface="Play"/>
              </a:rPr>
              <a:t>Capture detailed images of the crystal shapes and structures</a:t>
            </a:r>
            <a:endParaRPr sz="1600">
              <a:latin typeface="Play"/>
              <a:ea typeface="Play"/>
              <a:cs typeface="Play"/>
              <a:sym typeface="Play"/>
            </a:endParaRPr>
          </a:p>
          <a:p>
            <a:pPr indent="-215900" lvl="1" marL="685800" rtl="0" algn="l">
              <a:lnSpc>
                <a:spcPct val="100000"/>
              </a:lnSpc>
              <a:spcBef>
                <a:spcPts val="0"/>
              </a:spcBef>
              <a:spcAft>
                <a:spcPts val="0"/>
              </a:spcAft>
              <a:buSzPts val="1600"/>
              <a:buChar char="•"/>
            </a:pPr>
            <a:r>
              <a:rPr b="1" lang="en-US" sz="1600">
                <a:latin typeface="Play"/>
                <a:ea typeface="Play"/>
                <a:cs typeface="Play"/>
                <a:sym typeface="Play"/>
              </a:rPr>
              <a:t>Electron Dispersive Spectroscopy (EDS) </a:t>
            </a:r>
            <a:r>
              <a:rPr lang="en-US" sz="1600">
                <a:latin typeface="Play"/>
                <a:ea typeface="Play"/>
                <a:cs typeface="Play"/>
                <a:sym typeface="Play"/>
              </a:rPr>
              <a:t>: Identify the specific elements in the minerals and chemical maps</a:t>
            </a:r>
            <a:endParaRPr sz="1600">
              <a:latin typeface="Play"/>
              <a:ea typeface="Play"/>
              <a:cs typeface="Play"/>
              <a:sym typeface="Play"/>
            </a:endParaRPr>
          </a:p>
          <a:p>
            <a:pPr indent="0" lvl="0" marL="0" rtl="0" algn="l">
              <a:lnSpc>
                <a:spcPct val="100000"/>
              </a:lnSpc>
              <a:spcBef>
                <a:spcPts val="0"/>
              </a:spcBef>
              <a:spcAft>
                <a:spcPts val="0"/>
              </a:spcAft>
              <a:buClr>
                <a:schemeClr val="dk1"/>
              </a:buClr>
              <a:buSzPts val="1100"/>
              <a:buFont typeface="Arial"/>
              <a:buNone/>
            </a:pPr>
            <a:r>
              <a:t/>
            </a:r>
            <a:endParaRPr sz="1600">
              <a:latin typeface="Play"/>
              <a:ea typeface="Play"/>
              <a:cs typeface="Play"/>
              <a:sym typeface="Play"/>
            </a:endParaRPr>
          </a:p>
          <a:p>
            <a:pPr indent="0" lvl="0" marL="0" rtl="0" algn="l">
              <a:lnSpc>
                <a:spcPct val="100000"/>
              </a:lnSpc>
              <a:spcBef>
                <a:spcPts val="0"/>
              </a:spcBef>
              <a:spcAft>
                <a:spcPts val="0"/>
              </a:spcAft>
              <a:buClr>
                <a:schemeClr val="dk1"/>
              </a:buClr>
              <a:buSzPts val="1100"/>
              <a:buFont typeface="Arial"/>
              <a:buNone/>
            </a:pPr>
            <a:r>
              <a:t/>
            </a:r>
            <a:endParaRPr sz="1600">
              <a:latin typeface="Play"/>
              <a:ea typeface="Play"/>
              <a:cs typeface="Play"/>
              <a:sym typeface="Play"/>
            </a:endParaRPr>
          </a:p>
          <a:p>
            <a:pPr indent="0" lvl="0" marL="0" rtl="0" algn="l">
              <a:lnSpc>
                <a:spcPct val="115000"/>
              </a:lnSpc>
              <a:spcBef>
                <a:spcPts val="0"/>
              </a:spcBef>
              <a:spcAft>
                <a:spcPts val="0"/>
              </a:spcAft>
              <a:buClr>
                <a:schemeClr val="dk1"/>
              </a:buClr>
              <a:buSzPts val="1100"/>
              <a:buFont typeface="Arial"/>
              <a:buNone/>
            </a:pPr>
            <a:r>
              <a:t/>
            </a:r>
            <a:endParaRPr sz="1600">
              <a:latin typeface="Play"/>
              <a:ea typeface="Play"/>
              <a:cs typeface="Play"/>
              <a:sym typeface="Play"/>
            </a:endParaRPr>
          </a:p>
        </p:txBody>
      </p:sp>
      <p:pic>
        <p:nvPicPr>
          <p:cNvPr id="128" name="Google Shape;128;g3486bc49927_1_33"/>
          <p:cNvPicPr preferRelativeResize="0"/>
          <p:nvPr/>
        </p:nvPicPr>
        <p:blipFill>
          <a:blip r:embed="rId3">
            <a:alphaModFix/>
          </a:blip>
          <a:stretch>
            <a:fillRect/>
          </a:stretch>
        </p:blipFill>
        <p:spPr>
          <a:xfrm>
            <a:off x="203225" y="2453825"/>
            <a:ext cx="2544324" cy="1760100"/>
          </a:xfrm>
          <a:prstGeom prst="rect">
            <a:avLst/>
          </a:prstGeom>
          <a:noFill/>
          <a:ln>
            <a:noFill/>
          </a:ln>
        </p:spPr>
      </p:pic>
      <p:pic>
        <p:nvPicPr>
          <p:cNvPr id="129" name="Google Shape;129;g3486bc49927_1_33"/>
          <p:cNvPicPr preferRelativeResize="0"/>
          <p:nvPr/>
        </p:nvPicPr>
        <p:blipFill rotWithShape="1">
          <a:blip r:embed="rId4">
            <a:alphaModFix/>
          </a:blip>
          <a:srcRect b="0" l="0" r="2515" t="0"/>
          <a:stretch/>
        </p:blipFill>
        <p:spPr>
          <a:xfrm>
            <a:off x="203225" y="4200425"/>
            <a:ext cx="2544326" cy="1875950"/>
          </a:xfrm>
          <a:prstGeom prst="rect">
            <a:avLst/>
          </a:prstGeom>
          <a:noFill/>
          <a:ln>
            <a:noFill/>
          </a:ln>
        </p:spPr>
      </p:pic>
      <p:pic>
        <p:nvPicPr>
          <p:cNvPr id="130" name="Google Shape;130;g3486bc49927_1_33"/>
          <p:cNvPicPr preferRelativeResize="0"/>
          <p:nvPr/>
        </p:nvPicPr>
        <p:blipFill>
          <a:blip r:embed="rId5">
            <a:alphaModFix/>
          </a:blip>
          <a:stretch>
            <a:fillRect/>
          </a:stretch>
        </p:blipFill>
        <p:spPr>
          <a:xfrm>
            <a:off x="2747547" y="2453825"/>
            <a:ext cx="2089477" cy="1875954"/>
          </a:xfrm>
          <a:prstGeom prst="rect">
            <a:avLst/>
          </a:prstGeom>
          <a:noFill/>
          <a:ln>
            <a:noFill/>
          </a:ln>
        </p:spPr>
      </p:pic>
      <p:pic>
        <p:nvPicPr>
          <p:cNvPr id="131" name="Google Shape;131;g3486bc49927_1_33"/>
          <p:cNvPicPr preferRelativeResize="0"/>
          <p:nvPr/>
        </p:nvPicPr>
        <p:blipFill rotWithShape="1">
          <a:blip r:embed="rId6">
            <a:alphaModFix/>
          </a:blip>
          <a:srcRect b="12249" l="0" r="11816" t="0"/>
          <a:stretch/>
        </p:blipFill>
        <p:spPr>
          <a:xfrm>
            <a:off x="2747550" y="4206475"/>
            <a:ext cx="2089500" cy="1875950"/>
          </a:xfrm>
          <a:prstGeom prst="rect">
            <a:avLst/>
          </a:prstGeom>
          <a:noFill/>
          <a:ln>
            <a:noFill/>
          </a:ln>
        </p:spPr>
      </p:pic>
      <p:sp>
        <p:nvSpPr>
          <p:cNvPr id="132" name="Google Shape;132;g3486bc49927_1_33"/>
          <p:cNvSpPr txBox="1"/>
          <p:nvPr/>
        </p:nvSpPr>
        <p:spPr>
          <a:xfrm>
            <a:off x="1736550" y="1766000"/>
            <a:ext cx="39159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u="sng">
                <a:solidFill>
                  <a:schemeClr val="dk1"/>
                </a:solidFill>
                <a:latin typeface="Play"/>
                <a:ea typeface="Play"/>
                <a:cs typeface="Play"/>
                <a:sym typeface="Play"/>
              </a:rPr>
              <a:t>SEM</a:t>
            </a:r>
            <a:endParaRPr sz="4200" u="sng">
              <a:solidFill>
                <a:schemeClr val="dk1"/>
              </a:solidFill>
              <a:latin typeface="Play"/>
              <a:ea typeface="Play"/>
              <a:cs typeface="Play"/>
              <a:sym typeface="Play"/>
            </a:endParaRPr>
          </a:p>
        </p:txBody>
      </p:sp>
      <p:sp>
        <p:nvSpPr>
          <p:cNvPr id="133" name="Google Shape;133;g3486bc49927_1_33"/>
          <p:cNvSpPr txBox="1"/>
          <p:nvPr/>
        </p:nvSpPr>
        <p:spPr>
          <a:xfrm>
            <a:off x="203225" y="5994400"/>
            <a:ext cx="6686400" cy="19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Play"/>
                <a:ea typeface="Play"/>
                <a:cs typeface="Play"/>
                <a:sym typeface="Play"/>
              </a:rPr>
              <a:t>Scale of images: A- 500 µm, B- 50 µm, C- 30 µm D - 5 µm</a:t>
            </a:r>
            <a:endParaRPr>
              <a:solidFill>
                <a:schemeClr val="dk1"/>
              </a:solidFill>
              <a:latin typeface="Play"/>
              <a:ea typeface="Play"/>
              <a:cs typeface="Play"/>
              <a:sym typeface="Play"/>
            </a:endParaRPr>
          </a:p>
        </p:txBody>
      </p:sp>
      <p:cxnSp>
        <p:nvCxnSpPr>
          <p:cNvPr id="134" name="Google Shape;134;g3486bc49927_1_33"/>
          <p:cNvCxnSpPr/>
          <p:nvPr/>
        </p:nvCxnSpPr>
        <p:spPr>
          <a:xfrm flipH="1" rot="10800000">
            <a:off x="2048275" y="4156050"/>
            <a:ext cx="685800" cy="4800"/>
          </a:xfrm>
          <a:prstGeom prst="straightConnector1">
            <a:avLst/>
          </a:prstGeom>
          <a:noFill/>
          <a:ln cap="flat" cmpd="sng" w="28575">
            <a:solidFill>
              <a:srgbClr val="00FF00"/>
            </a:solidFill>
            <a:prstDash val="solid"/>
            <a:round/>
            <a:headEnd len="med" w="med" type="none"/>
            <a:tailEnd len="med" w="med" type="none"/>
          </a:ln>
        </p:spPr>
      </p:cxnSp>
      <p:cxnSp>
        <p:nvCxnSpPr>
          <p:cNvPr id="135" name="Google Shape;135;g3486bc49927_1_33"/>
          <p:cNvCxnSpPr/>
          <p:nvPr/>
        </p:nvCxnSpPr>
        <p:spPr>
          <a:xfrm>
            <a:off x="2095900" y="6011075"/>
            <a:ext cx="633300" cy="0"/>
          </a:xfrm>
          <a:prstGeom prst="straightConnector1">
            <a:avLst/>
          </a:prstGeom>
          <a:noFill/>
          <a:ln cap="flat" cmpd="sng" w="28575">
            <a:solidFill>
              <a:srgbClr val="00FF00"/>
            </a:solidFill>
            <a:prstDash val="solid"/>
            <a:round/>
            <a:headEnd len="med" w="med" type="none"/>
            <a:tailEnd len="med" w="med" type="none"/>
          </a:ln>
        </p:spPr>
      </p:cxnSp>
      <p:cxnSp>
        <p:nvCxnSpPr>
          <p:cNvPr id="136" name="Google Shape;136;g3486bc49927_1_33"/>
          <p:cNvCxnSpPr/>
          <p:nvPr/>
        </p:nvCxnSpPr>
        <p:spPr>
          <a:xfrm>
            <a:off x="3653225" y="4165600"/>
            <a:ext cx="1147800" cy="4800"/>
          </a:xfrm>
          <a:prstGeom prst="straightConnector1">
            <a:avLst/>
          </a:prstGeom>
          <a:noFill/>
          <a:ln cap="flat" cmpd="sng" w="28575">
            <a:solidFill>
              <a:srgbClr val="00FF00"/>
            </a:solidFill>
            <a:prstDash val="solid"/>
            <a:round/>
            <a:headEnd len="med" w="med" type="none"/>
            <a:tailEnd len="med" w="med" type="none"/>
          </a:ln>
        </p:spPr>
      </p:cxnSp>
      <p:cxnSp>
        <p:nvCxnSpPr>
          <p:cNvPr id="137" name="Google Shape;137;g3486bc49927_1_33"/>
          <p:cNvCxnSpPr/>
          <p:nvPr/>
        </p:nvCxnSpPr>
        <p:spPr>
          <a:xfrm rot="10800000">
            <a:off x="4048600" y="5994400"/>
            <a:ext cx="752400" cy="0"/>
          </a:xfrm>
          <a:prstGeom prst="straightConnector1">
            <a:avLst/>
          </a:prstGeom>
          <a:noFill/>
          <a:ln cap="flat" cmpd="sng" w="28575">
            <a:solidFill>
              <a:srgbClr val="00FF00"/>
            </a:solidFill>
            <a:prstDash val="solid"/>
            <a:round/>
            <a:headEnd len="med" w="med" type="none"/>
            <a:tailEnd len="med" w="med" type="none"/>
          </a:ln>
        </p:spPr>
      </p:cxnSp>
      <p:sp>
        <p:nvSpPr>
          <p:cNvPr id="138" name="Google Shape;138;g3486bc49927_1_33"/>
          <p:cNvSpPr txBox="1"/>
          <p:nvPr/>
        </p:nvSpPr>
        <p:spPr>
          <a:xfrm>
            <a:off x="203225" y="2329988"/>
            <a:ext cx="7524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0FF00"/>
                </a:solidFill>
                <a:latin typeface="Play"/>
                <a:ea typeface="Play"/>
                <a:cs typeface="Play"/>
                <a:sym typeface="Play"/>
              </a:rPr>
              <a:t>A</a:t>
            </a:r>
            <a:endParaRPr sz="3300">
              <a:solidFill>
                <a:srgbClr val="00FF00"/>
              </a:solidFill>
              <a:latin typeface="Play"/>
              <a:ea typeface="Play"/>
              <a:cs typeface="Play"/>
              <a:sym typeface="Play"/>
            </a:endParaRPr>
          </a:p>
        </p:txBody>
      </p:sp>
      <p:sp>
        <p:nvSpPr>
          <p:cNvPr id="139" name="Google Shape;139;g3486bc49927_1_33"/>
          <p:cNvSpPr txBox="1"/>
          <p:nvPr/>
        </p:nvSpPr>
        <p:spPr>
          <a:xfrm>
            <a:off x="203225" y="4200438"/>
            <a:ext cx="7524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0FF00"/>
                </a:solidFill>
                <a:latin typeface="Play"/>
                <a:ea typeface="Play"/>
                <a:cs typeface="Play"/>
                <a:sym typeface="Play"/>
              </a:rPr>
              <a:t>B</a:t>
            </a:r>
            <a:endParaRPr sz="3300">
              <a:solidFill>
                <a:srgbClr val="00FF00"/>
              </a:solidFill>
              <a:latin typeface="Play"/>
              <a:ea typeface="Play"/>
              <a:cs typeface="Play"/>
              <a:sym typeface="Play"/>
            </a:endParaRPr>
          </a:p>
        </p:txBody>
      </p:sp>
      <p:sp>
        <p:nvSpPr>
          <p:cNvPr id="140" name="Google Shape;140;g3486bc49927_1_33"/>
          <p:cNvSpPr txBox="1"/>
          <p:nvPr/>
        </p:nvSpPr>
        <p:spPr>
          <a:xfrm>
            <a:off x="2747550" y="2329988"/>
            <a:ext cx="7524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0FF00"/>
                </a:solidFill>
                <a:latin typeface="Play"/>
                <a:ea typeface="Play"/>
                <a:cs typeface="Play"/>
                <a:sym typeface="Play"/>
              </a:rPr>
              <a:t>C</a:t>
            </a:r>
            <a:endParaRPr sz="3300">
              <a:solidFill>
                <a:srgbClr val="00FF00"/>
              </a:solidFill>
              <a:latin typeface="Play"/>
              <a:ea typeface="Play"/>
              <a:cs typeface="Play"/>
              <a:sym typeface="Play"/>
            </a:endParaRPr>
          </a:p>
        </p:txBody>
      </p:sp>
      <p:sp>
        <p:nvSpPr>
          <p:cNvPr id="141" name="Google Shape;141;g3486bc49927_1_33"/>
          <p:cNvSpPr txBox="1"/>
          <p:nvPr/>
        </p:nvSpPr>
        <p:spPr>
          <a:xfrm>
            <a:off x="2747550" y="4090588"/>
            <a:ext cx="752400" cy="75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300">
                <a:solidFill>
                  <a:srgbClr val="00FF00"/>
                </a:solidFill>
                <a:latin typeface="Play"/>
                <a:ea typeface="Play"/>
                <a:cs typeface="Play"/>
                <a:sym typeface="Play"/>
              </a:rPr>
              <a:t>D</a:t>
            </a:r>
            <a:endParaRPr sz="3300">
              <a:solidFill>
                <a:srgbClr val="00FF00"/>
              </a:solidFill>
              <a:latin typeface="Play"/>
              <a:ea typeface="Play"/>
              <a:cs typeface="Play"/>
              <a:sym typeface="Play"/>
            </a:endParaRPr>
          </a:p>
        </p:txBody>
      </p:sp>
      <p:pic>
        <p:nvPicPr>
          <p:cNvPr id="142" name="Google Shape;142;g3486bc49927_1_33" title="P Kα1.png"/>
          <p:cNvPicPr preferRelativeResize="0"/>
          <p:nvPr/>
        </p:nvPicPr>
        <p:blipFill>
          <a:blip r:embed="rId7">
            <a:alphaModFix/>
          </a:blip>
          <a:stretch>
            <a:fillRect/>
          </a:stretch>
        </p:blipFill>
        <p:spPr>
          <a:xfrm>
            <a:off x="6449625" y="2467813"/>
            <a:ext cx="2289772" cy="1969787"/>
          </a:xfrm>
          <a:prstGeom prst="rect">
            <a:avLst/>
          </a:prstGeom>
          <a:noFill/>
          <a:ln>
            <a:noFill/>
          </a:ln>
        </p:spPr>
      </p:pic>
      <p:pic>
        <p:nvPicPr>
          <p:cNvPr id="143" name="Google Shape;143;g3486bc49927_1_33" title="Na Kα1,2.png"/>
          <p:cNvPicPr preferRelativeResize="0"/>
          <p:nvPr/>
        </p:nvPicPr>
        <p:blipFill>
          <a:blip r:embed="rId8">
            <a:alphaModFix/>
          </a:blip>
          <a:stretch>
            <a:fillRect/>
          </a:stretch>
        </p:blipFill>
        <p:spPr>
          <a:xfrm>
            <a:off x="8884875" y="2484311"/>
            <a:ext cx="2251450" cy="1936801"/>
          </a:xfrm>
          <a:prstGeom prst="rect">
            <a:avLst/>
          </a:prstGeom>
          <a:noFill/>
          <a:ln>
            <a:noFill/>
          </a:ln>
        </p:spPr>
      </p:pic>
      <p:pic>
        <p:nvPicPr>
          <p:cNvPr id="144" name="Google Shape;144;g3486bc49927_1_33" title="Mg Kα1,2.png"/>
          <p:cNvPicPr preferRelativeResize="0"/>
          <p:nvPr/>
        </p:nvPicPr>
        <p:blipFill>
          <a:blip r:embed="rId9">
            <a:alphaModFix/>
          </a:blip>
          <a:stretch>
            <a:fillRect/>
          </a:stretch>
        </p:blipFill>
        <p:spPr>
          <a:xfrm>
            <a:off x="6468788" y="4631525"/>
            <a:ext cx="2251450" cy="1936825"/>
          </a:xfrm>
          <a:prstGeom prst="rect">
            <a:avLst/>
          </a:prstGeom>
          <a:noFill/>
          <a:ln>
            <a:noFill/>
          </a:ln>
        </p:spPr>
      </p:pic>
      <p:pic>
        <p:nvPicPr>
          <p:cNvPr id="145" name="Google Shape;145;g3486bc49927_1_33" title="Cl Kα1.png"/>
          <p:cNvPicPr preferRelativeResize="0"/>
          <p:nvPr/>
        </p:nvPicPr>
        <p:blipFill>
          <a:blip r:embed="rId10">
            <a:alphaModFix/>
          </a:blip>
          <a:stretch>
            <a:fillRect/>
          </a:stretch>
        </p:blipFill>
        <p:spPr>
          <a:xfrm>
            <a:off x="8884882" y="4631513"/>
            <a:ext cx="2251443" cy="1936800"/>
          </a:xfrm>
          <a:prstGeom prst="rect">
            <a:avLst/>
          </a:prstGeom>
          <a:noFill/>
          <a:ln>
            <a:noFill/>
          </a:ln>
        </p:spPr>
      </p:pic>
      <p:sp>
        <p:nvSpPr>
          <p:cNvPr id="146" name="Google Shape;146;g3486bc49927_1_33"/>
          <p:cNvSpPr txBox="1"/>
          <p:nvPr/>
        </p:nvSpPr>
        <p:spPr>
          <a:xfrm>
            <a:off x="8232600" y="1766000"/>
            <a:ext cx="39159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u="sng">
                <a:solidFill>
                  <a:schemeClr val="dk1"/>
                </a:solidFill>
                <a:latin typeface="Play"/>
                <a:ea typeface="Play"/>
                <a:cs typeface="Play"/>
                <a:sym typeface="Play"/>
              </a:rPr>
              <a:t>EDS</a:t>
            </a:r>
            <a:endParaRPr sz="4200" u="sng">
              <a:solidFill>
                <a:schemeClr val="dk1"/>
              </a:solidFill>
              <a:latin typeface="Play"/>
              <a:ea typeface="Play"/>
              <a:cs typeface="Play"/>
              <a:sym typeface="Play"/>
            </a:endParaRPr>
          </a:p>
        </p:txBody>
      </p:sp>
      <p:sp>
        <p:nvSpPr>
          <p:cNvPr id="147" name="Google Shape;147;g3486bc49927_1_33"/>
          <p:cNvSpPr txBox="1"/>
          <p:nvPr/>
        </p:nvSpPr>
        <p:spPr>
          <a:xfrm>
            <a:off x="6449550" y="4244100"/>
            <a:ext cx="2289900" cy="1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741B47"/>
                </a:solidFill>
                <a:latin typeface="Play"/>
                <a:ea typeface="Play"/>
                <a:cs typeface="Play"/>
                <a:sym typeface="Play"/>
              </a:rPr>
              <a:t>Phosphorus</a:t>
            </a:r>
            <a:endParaRPr b="1" sz="2100">
              <a:solidFill>
                <a:srgbClr val="741B47"/>
              </a:solidFill>
              <a:latin typeface="Play"/>
              <a:ea typeface="Play"/>
              <a:cs typeface="Play"/>
              <a:sym typeface="Play"/>
            </a:endParaRPr>
          </a:p>
        </p:txBody>
      </p:sp>
      <p:sp>
        <p:nvSpPr>
          <p:cNvPr id="148" name="Google Shape;148;g3486bc49927_1_33"/>
          <p:cNvSpPr txBox="1"/>
          <p:nvPr/>
        </p:nvSpPr>
        <p:spPr>
          <a:xfrm>
            <a:off x="8865650" y="4244100"/>
            <a:ext cx="2289900" cy="2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6AA84F"/>
                </a:solidFill>
                <a:latin typeface="Play"/>
                <a:ea typeface="Play"/>
                <a:cs typeface="Play"/>
                <a:sym typeface="Play"/>
              </a:rPr>
              <a:t>Sodium</a:t>
            </a:r>
            <a:endParaRPr b="1" sz="2100">
              <a:solidFill>
                <a:srgbClr val="6AA84F"/>
              </a:solidFill>
              <a:latin typeface="Play"/>
              <a:ea typeface="Play"/>
              <a:cs typeface="Play"/>
              <a:sym typeface="Play"/>
            </a:endParaRPr>
          </a:p>
        </p:txBody>
      </p:sp>
      <p:sp>
        <p:nvSpPr>
          <p:cNvPr id="149" name="Google Shape;149;g3486bc49927_1_33"/>
          <p:cNvSpPr txBox="1"/>
          <p:nvPr/>
        </p:nvSpPr>
        <p:spPr>
          <a:xfrm>
            <a:off x="6449550" y="6434850"/>
            <a:ext cx="2289900" cy="1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E69138"/>
                </a:solidFill>
                <a:latin typeface="Play"/>
                <a:ea typeface="Play"/>
                <a:cs typeface="Play"/>
                <a:sym typeface="Play"/>
              </a:rPr>
              <a:t>Magnesium</a:t>
            </a:r>
            <a:endParaRPr b="1" sz="2100">
              <a:solidFill>
                <a:srgbClr val="E69138"/>
              </a:solidFill>
              <a:latin typeface="Play"/>
              <a:ea typeface="Play"/>
              <a:cs typeface="Play"/>
              <a:sym typeface="Play"/>
            </a:endParaRPr>
          </a:p>
        </p:txBody>
      </p:sp>
      <p:sp>
        <p:nvSpPr>
          <p:cNvPr id="150" name="Google Shape;150;g3486bc49927_1_33"/>
          <p:cNvSpPr txBox="1"/>
          <p:nvPr/>
        </p:nvSpPr>
        <p:spPr>
          <a:xfrm>
            <a:off x="8865650" y="6434850"/>
            <a:ext cx="2289900" cy="1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a:solidFill>
                  <a:srgbClr val="7CC388"/>
                </a:solidFill>
                <a:latin typeface="Play"/>
                <a:ea typeface="Play"/>
                <a:cs typeface="Play"/>
                <a:sym typeface="Play"/>
              </a:rPr>
              <a:t>Chloride</a:t>
            </a:r>
            <a:endParaRPr b="1" sz="2100">
              <a:solidFill>
                <a:srgbClr val="7CC388"/>
              </a:solidFill>
              <a:latin typeface="Play"/>
              <a:ea typeface="Play"/>
              <a:cs typeface="Play"/>
              <a:sym typeface="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486bc49927_1_18"/>
          <p:cNvSpPr txBox="1"/>
          <p:nvPr>
            <p:ph type="title"/>
          </p:nvPr>
        </p:nvSpPr>
        <p:spPr>
          <a:xfrm>
            <a:off x="838200" y="-1387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lang="en-US"/>
              <a:t>Analysis : Ion Chromatography</a:t>
            </a:r>
            <a:endParaRPr/>
          </a:p>
        </p:txBody>
      </p:sp>
      <p:sp>
        <p:nvSpPr>
          <p:cNvPr id="156" name="Google Shape;156;g3486bc49927_1_18"/>
          <p:cNvSpPr txBox="1"/>
          <p:nvPr>
            <p:ph idx="1" type="body"/>
          </p:nvPr>
        </p:nvSpPr>
        <p:spPr>
          <a:xfrm>
            <a:off x="922900" y="1311825"/>
            <a:ext cx="5021700" cy="2699400"/>
          </a:xfrm>
          <a:prstGeom prst="rect">
            <a:avLst/>
          </a:prstGeom>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700">
                <a:latin typeface="Play"/>
                <a:ea typeface="Play"/>
                <a:cs typeface="Play"/>
                <a:sym typeface="Play"/>
              </a:rPr>
              <a:t>Ion Chromatography : </a:t>
            </a:r>
            <a:r>
              <a:rPr lang="en-US" sz="1700">
                <a:latin typeface="Play"/>
                <a:ea typeface="Play"/>
                <a:cs typeface="Play"/>
                <a:sym typeface="Play"/>
              </a:rPr>
              <a:t> used to separate, identify, and measure ions (cations and anions)</a:t>
            </a:r>
            <a:endParaRPr sz="1700">
              <a:latin typeface="Play"/>
              <a:ea typeface="Play"/>
              <a:cs typeface="Play"/>
              <a:sym typeface="Play"/>
            </a:endParaRPr>
          </a:p>
          <a:p>
            <a:pPr indent="0" lvl="0" marL="0" rtl="0" algn="l">
              <a:lnSpc>
                <a:spcPct val="100000"/>
              </a:lnSpc>
              <a:spcBef>
                <a:spcPts val="0"/>
              </a:spcBef>
              <a:spcAft>
                <a:spcPts val="0"/>
              </a:spcAft>
              <a:buNone/>
            </a:pPr>
            <a:r>
              <a:rPr b="1" lang="en-US" sz="1700">
                <a:latin typeface="Play"/>
                <a:ea typeface="Play"/>
                <a:cs typeface="Play"/>
                <a:sym typeface="Play"/>
              </a:rPr>
              <a:t>Results: </a:t>
            </a:r>
            <a:endParaRPr b="1" sz="1700">
              <a:latin typeface="Play"/>
              <a:ea typeface="Play"/>
              <a:cs typeface="Play"/>
              <a:sym typeface="Play"/>
            </a:endParaRPr>
          </a:p>
          <a:p>
            <a:pPr indent="-336550" lvl="0" marL="457200" rtl="0" algn="l">
              <a:lnSpc>
                <a:spcPct val="100000"/>
              </a:lnSpc>
              <a:spcBef>
                <a:spcPts val="0"/>
              </a:spcBef>
              <a:spcAft>
                <a:spcPts val="0"/>
              </a:spcAft>
              <a:buSzPts val="1700"/>
              <a:buFont typeface="Play"/>
              <a:buChar char="●"/>
            </a:pPr>
            <a:r>
              <a:rPr lang="en-US" sz="1700">
                <a:latin typeface="Play"/>
                <a:ea typeface="Play"/>
                <a:cs typeface="Play"/>
                <a:sym typeface="Play"/>
              </a:rPr>
              <a:t>Seasonal variability of brine chemistry</a:t>
            </a:r>
            <a:endParaRPr sz="1700">
              <a:latin typeface="Play"/>
              <a:ea typeface="Play"/>
              <a:cs typeface="Play"/>
              <a:sym typeface="Play"/>
            </a:endParaRPr>
          </a:p>
          <a:p>
            <a:pPr indent="-336550" lvl="1" marL="914400" rtl="0" algn="l">
              <a:lnSpc>
                <a:spcPct val="100000"/>
              </a:lnSpc>
              <a:spcBef>
                <a:spcPts val="0"/>
              </a:spcBef>
              <a:spcAft>
                <a:spcPts val="0"/>
              </a:spcAft>
              <a:buSzPts val="1700"/>
              <a:buFont typeface="Play"/>
              <a:buChar char="○"/>
            </a:pPr>
            <a:r>
              <a:rPr b="1" lang="en-US" sz="1700">
                <a:latin typeface="Play"/>
                <a:ea typeface="Play"/>
                <a:cs typeface="Play"/>
                <a:sym typeface="Play"/>
              </a:rPr>
              <a:t>Evaporation-driven increases in summer</a:t>
            </a:r>
            <a:r>
              <a:rPr lang="en-US" sz="1700">
                <a:latin typeface="Play"/>
                <a:ea typeface="Play"/>
                <a:cs typeface="Play"/>
                <a:sym typeface="Play"/>
              </a:rPr>
              <a:t> and potential </a:t>
            </a:r>
            <a:r>
              <a:rPr b="1" lang="en-US" sz="1700">
                <a:latin typeface="Play"/>
                <a:ea typeface="Play"/>
                <a:cs typeface="Play"/>
                <a:sym typeface="Play"/>
              </a:rPr>
              <a:t>dilution or mineral precipitation in fall</a:t>
            </a:r>
            <a:r>
              <a:rPr lang="en-US" sz="1700">
                <a:latin typeface="Play"/>
                <a:ea typeface="Play"/>
                <a:cs typeface="Play"/>
                <a:sym typeface="Play"/>
              </a:rPr>
              <a:t>.</a:t>
            </a:r>
            <a:endParaRPr sz="1700">
              <a:latin typeface="Play"/>
              <a:ea typeface="Play"/>
              <a:cs typeface="Play"/>
              <a:sym typeface="Play"/>
            </a:endParaRPr>
          </a:p>
          <a:p>
            <a:pPr indent="0" lvl="0" marL="0" rtl="0" algn="l">
              <a:lnSpc>
                <a:spcPct val="100000"/>
              </a:lnSpc>
              <a:spcBef>
                <a:spcPts val="0"/>
              </a:spcBef>
              <a:spcAft>
                <a:spcPts val="0"/>
              </a:spcAft>
              <a:buNone/>
            </a:pPr>
            <a:r>
              <a:rPr b="1" lang="en-US" sz="1700">
                <a:latin typeface="Play"/>
                <a:ea typeface="Play"/>
                <a:cs typeface="Play"/>
                <a:sym typeface="Play"/>
              </a:rPr>
              <a:t>Implication:</a:t>
            </a:r>
            <a:endParaRPr b="1" sz="1700">
              <a:latin typeface="Play"/>
              <a:ea typeface="Play"/>
              <a:cs typeface="Play"/>
              <a:sym typeface="Play"/>
            </a:endParaRPr>
          </a:p>
          <a:p>
            <a:pPr indent="-336550" lvl="1" marL="914400" rtl="0" algn="l">
              <a:lnSpc>
                <a:spcPct val="100000"/>
              </a:lnSpc>
              <a:spcBef>
                <a:spcPts val="0"/>
              </a:spcBef>
              <a:spcAft>
                <a:spcPts val="0"/>
              </a:spcAft>
              <a:buSzPts val="1700"/>
              <a:buFont typeface="Play"/>
              <a:buChar char="○"/>
            </a:pPr>
            <a:r>
              <a:rPr lang="en-US" sz="1700">
                <a:latin typeface="Play"/>
                <a:ea typeface="Play"/>
                <a:cs typeface="Play"/>
                <a:sym typeface="Play"/>
              </a:rPr>
              <a:t>One sample shows an incomplete picture</a:t>
            </a:r>
            <a:endParaRPr sz="1700">
              <a:latin typeface="Play"/>
              <a:ea typeface="Play"/>
              <a:cs typeface="Play"/>
              <a:sym typeface="Play"/>
            </a:endParaRPr>
          </a:p>
          <a:p>
            <a:pPr indent="0" lvl="0" marL="0" rtl="0" algn="l">
              <a:lnSpc>
                <a:spcPct val="115000"/>
              </a:lnSpc>
              <a:spcBef>
                <a:spcPts val="0"/>
              </a:spcBef>
              <a:spcAft>
                <a:spcPts val="0"/>
              </a:spcAft>
              <a:buClr>
                <a:schemeClr val="dk1"/>
              </a:buClr>
              <a:buSzPts val="1100"/>
              <a:buFont typeface="Arial"/>
              <a:buNone/>
            </a:pPr>
            <a:r>
              <a:t/>
            </a:r>
            <a:endParaRPr b="1" sz="1700">
              <a:latin typeface="Play"/>
              <a:ea typeface="Play"/>
              <a:cs typeface="Play"/>
              <a:sym typeface="Play"/>
            </a:endParaRPr>
          </a:p>
        </p:txBody>
      </p:sp>
      <p:graphicFrame>
        <p:nvGraphicFramePr>
          <p:cNvPr id="157" name="Google Shape;157;g3486bc49927_1_18"/>
          <p:cNvGraphicFramePr/>
          <p:nvPr/>
        </p:nvGraphicFramePr>
        <p:xfrm>
          <a:off x="6151100" y="1311825"/>
          <a:ext cx="3000000" cy="3000000"/>
        </p:xfrm>
        <a:graphic>
          <a:graphicData uri="http://schemas.openxmlformats.org/drawingml/2006/table">
            <a:tbl>
              <a:tblPr>
                <a:noFill/>
                <a:tableStyleId>{B9946369-3CB1-4BF5-90D8-4D6CA29B00B8}</a:tableStyleId>
              </a:tblPr>
              <a:tblGrid>
                <a:gridCol w="1098975"/>
                <a:gridCol w="1115950"/>
                <a:gridCol w="1082000"/>
                <a:gridCol w="1082000"/>
                <a:gridCol w="1098975"/>
              </a:tblGrid>
              <a:tr h="452600">
                <a:tc gridSpan="5">
                  <a:txBody>
                    <a:bodyPr/>
                    <a:lstStyle/>
                    <a:p>
                      <a:pPr indent="0" lvl="0" marL="0" rtl="0" algn="ctr">
                        <a:lnSpc>
                          <a:spcPct val="115000"/>
                        </a:lnSpc>
                        <a:spcBef>
                          <a:spcPts val="0"/>
                        </a:spcBef>
                        <a:spcAft>
                          <a:spcPts val="0"/>
                        </a:spcAft>
                        <a:buNone/>
                      </a:pPr>
                      <a:r>
                        <a:rPr b="1" lang="en-US">
                          <a:latin typeface="Play"/>
                          <a:ea typeface="Play"/>
                          <a:cs typeface="Play"/>
                          <a:sym typeface="Play"/>
                        </a:rPr>
                        <a:t>Chemical Composition of LCL UA Sample  vs Haas et al., 2024</a:t>
                      </a:r>
                      <a:endParaRPr b="1">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2"/>
                    </a:solidFill>
                  </a:tcPr>
                </a:tc>
                <a:tc hMerge="1"/>
                <a:tc hMerge="1"/>
                <a:tc hMerge="1"/>
                <a:tc hMerge="1"/>
              </a:tr>
              <a:tr h="283250">
                <a:tc>
                  <a:txBody>
                    <a:bodyPr/>
                    <a:lstStyle/>
                    <a:p>
                      <a:pPr indent="0" lvl="0" marL="0" rtl="0" algn="l">
                        <a:lnSpc>
                          <a:spcPct val="115000"/>
                        </a:lnSpc>
                        <a:spcBef>
                          <a:spcPts val="0"/>
                        </a:spcBef>
                        <a:spcAft>
                          <a:spcPts val="0"/>
                        </a:spcAft>
                        <a:buNone/>
                      </a:pPr>
                      <a:r>
                        <a:rPr b="1" lang="en-US" sz="1300">
                          <a:latin typeface="Play"/>
                          <a:ea typeface="Play"/>
                          <a:cs typeface="Play"/>
                          <a:sym typeface="Play"/>
                        </a:rPr>
                        <a:t>Anion</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rPr b="1" lang="en-US" sz="1300">
                          <a:latin typeface="Play"/>
                          <a:ea typeface="Play"/>
                          <a:cs typeface="Play"/>
                          <a:sym typeface="Play"/>
                        </a:rPr>
                        <a:t>6/22</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b="1" lang="en-US" sz="1300">
                          <a:latin typeface="Play"/>
                          <a:ea typeface="Play"/>
                          <a:cs typeface="Play"/>
                          <a:sym typeface="Play"/>
                        </a:rPr>
                        <a:t>8/24</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c>
                  <a:txBody>
                    <a:bodyPr/>
                    <a:lstStyle/>
                    <a:p>
                      <a:pPr indent="0" lvl="0" marL="0" rtl="0" algn="l">
                        <a:lnSpc>
                          <a:spcPct val="115000"/>
                        </a:lnSpc>
                        <a:spcBef>
                          <a:spcPts val="0"/>
                        </a:spcBef>
                        <a:spcAft>
                          <a:spcPts val="0"/>
                        </a:spcAft>
                        <a:buNone/>
                      </a:pPr>
                      <a:r>
                        <a:rPr b="1" lang="en-US" sz="1300">
                          <a:latin typeface="Play"/>
                          <a:ea typeface="Play"/>
                          <a:cs typeface="Play"/>
                          <a:sym typeface="Play"/>
                        </a:rPr>
                        <a:t>9/22</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b="1" lang="en-US" sz="1300">
                          <a:latin typeface="Play"/>
                          <a:ea typeface="Play"/>
                          <a:cs typeface="Play"/>
                          <a:sym typeface="Play"/>
                        </a:rPr>
                        <a:t>11/22</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r>
              <a:tr h="452600">
                <a:tc>
                  <a:txBody>
                    <a:bodyPr/>
                    <a:lstStyle/>
                    <a:p>
                      <a:pPr indent="0" lvl="0" marL="0" rtl="0" algn="l">
                        <a:lnSpc>
                          <a:spcPct val="115000"/>
                        </a:lnSpc>
                        <a:spcBef>
                          <a:spcPts val="0"/>
                        </a:spcBef>
                        <a:spcAft>
                          <a:spcPts val="0"/>
                        </a:spcAft>
                        <a:buNone/>
                      </a:pPr>
                      <a:r>
                        <a:rPr b="1" lang="en-US" sz="1300">
                          <a:latin typeface="Play"/>
                          <a:ea typeface="Play"/>
                          <a:cs typeface="Play"/>
                          <a:sym typeface="Play"/>
                        </a:rPr>
                        <a:t>Cl</a:t>
                      </a:r>
                      <a:r>
                        <a:rPr b="1" baseline="30000" lang="en-US" sz="1300">
                          <a:latin typeface="Play"/>
                          <a:ea typeface="Play"/>
                          <a:cs typeface="Play"/>
                          <a:sym typeface="Play"/>
                        </a:rPr>
                        <a:t>-</a:t>
                      </a:r>
                      <a:endParaRPr b="1" baseline="30000"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100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83.2</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970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285</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52600">
                <a:tc>
                  <a:txBody>
                    <a:bodyPr/>
                    <a:lstStyle/>
                    <a:p>
                      <a:pPr indent="0" lvl="0" marL="0" rtl="0" algn="l">
                        <a:lnSpc>
                          <a:spcPct val="115000"/>
                        </a:lnSpc>
                        <a:spcBef>
                          <a:spcPts val="0"/>
                        </a:spcBef>
                        <a:spcAft>
                          <a:spcPts val="0"/>
                        </a:spcAft>
                        <a:buNone/>
                      </a:pPr>
                      <a:r>
                        <a:rPr b="1" lang="en-US" sz="1300">
                          <a:latin typeface="Play"/>
                          <a:ea typeface="Play"/>
                          <a:cs typeface="Play"/>
                          <a:sym typeface="Play"/>
                        </a:rPr>
                        <a:t>PO</a:t>
                      </a:r>
                      <a:r>
                        <a:rPr b="1" baseline="-25000" lang="en-US" sz="1300">
                          <a:latin typeface="Play"/>
                          <a:ea typeface="Play"/>
                          <a:cs typeface="Play"/>
                          <a:sym typeface="Play"/>
                        </a:rPr>
                        <a:t>4</a:t>
                      </a:r>
                      <a:r>
                        <a:rPr b="1" baseline="30000" lang="en-US" sz="1300">
                          <a:latin typeface="Play"/>
                          <a:ea typeface="Play"/>
                          <a:cs typeface="Play"/>
                          <a:sym typeface="Play"/>
                        </a:rPr>
                        <a:t>3-</a:t>
                      </a:r>
                      <a:endParaRPr b="1" baseline="30000"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3.06</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2.94</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16</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6.2</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52600">
                <a:tc>
                  <a:txBody>
                    <a:bodyPr/>
                    <a:lstStyle/>
                    <a:p>
                      <a:pPr indent="0" lvl="0" marL="0" rtl="0" algn="l">
                        <a:lnSpc>
                          <a:spcPct val="115000"/>
                        </a:lnSpc>
                        <a:spcBef>
                          <a:spcPts val="0"/>
                        </a:spcBef>
                        <a:spcAft>
                          <a:spcPts val="0"/>
                        </a:spcAft>
                        <a:buNone/>
                      </a:pPr>
                      <a:r>
                        <a:rPr b="1" lang="en-US" sz="1300">
                          <a:latin typeface="Play"/>
                          <a:ea typeface="Play"/>
                          <a:cs typeface="Play"/>
                          <a:sym typeface="Play"/>
                        </a:rPr>
                        <a:t>SO</a:t>
                      </a:r>
                      <a:r>
                        <a:rPr b="1" baseline="-25000" lang="en-US" sz="1300">
                          <a:latin typeface="Play"/>
                          <a:ea typeface="Play"/>
                          <a:cs typeface="Play"/>
                          <a:sym typeface="Play"/>
                        </a:rPr>
                        <a:t>4</a:t>
                      </a:r>
                      <a:r>
                        <a:rPr b="1" baseline="30000" lang="en-US" sz="1300">
                          <a:latin typeface="Play"/>
                          <a:ea typeface="Play"/>
                          <a:cs typeface="Play"/>
                          <a:sym typeface="Play"/>
                        </a:rPr>
                        <a:t>2</a:t>
                      </a:r>
                      <a:r>
                        <a:rPr baseline="30000" lang="en-US" sz="1300">
                          <a:latin typeface="Play"/>
                          <a:ea typeface="Play"/>
                          <a:cs typeface="Play"/>
                          <a:sym typeface="Play"/>
                        </a:rPr>
                        <a:t>-</a:t>
                      </a:r>
                      <a:endParaRPr baseline="30000"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43</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121.44</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100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59</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243375">
                <a:tc>
                  <a:txBody>
                    <a:bodyPr/>
                    <a:lstStyle/>
                    <a:p>
                      <a:pPr indent="0" lvl="0" marL="0" rtl="0" algn="l">
                        <a:lnSpc>
                          <a:spcPct val="115000"/>
                        </a:lnSpc>
                        <a:spcBef>
                          <a:spcPts val="0"/>
                        </a:spcBef>
                        <a:spcAft>
                          <a:spcPts val="0"/>
                        </a:spcAft>
                        <a:buNone/>
                      </a:pPr>
                      <a:r>
                        <a:rPr b="1" lang="en-US" sz="1300">
                          <a:latin typeface="Play"/>
                          <a:ea typeface="Play"/>
                          <a:cs typeface="Play"/>
                          <a:sym typeface="Play"/>
                        </a:rPr>
                        <a:t>Cation</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4C2F4"/>
                    </a:solidFill>
                  </a:tcPr>
                </a:tc>
                <a:tc>
                  <a:txBody>
                    <a:bodyPr/>
                    <a:lstStyle/>
                    <a:p>
                      <a:pPr indent="0" lvl="0" marL="0" rtl="0" algn="l">
                        <a:lnSpc>
                          <a:spcPct val="115000"/>
                        </a:lnSpc>
                        <a:spcBef>
                          <a:spcPts val="0"/>
                        </a:spcBef>
                        <a:spcAft>
                          <a:spcPts val="0"/>
                        </a:spcAft>
                        <a:buNone/>
                      </a:pPr>
                      <a:r>
                        <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c>
                  <a:txBody>
                    <a:bodyPr/>
                    <a:lstStyle/>
                    <a:p>
                      <a:pPr indent="0" lvl="0" marL="0" rtl="0" algn="l">
                        <a:lnSpc>
                          <a:spcPct val="115000"/>
                        </a:lnSpc>
                        <a:spcBef>
                          <a:spcPts val="0"/>
                        </a:spcBef>
                        <a:spcAft>
                          <a:spcPts val="0"/>
                        </a:spcAft>
                        <a:buNone/>
                      </a:pPr>
                      <a:r>
                        <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6D9EEB"/>
                    </a:solidFill>
                  </a:tcPr>
                </a:tc>
              </a:tr>
              <a:tr h="315025">
                <a:tc>
                  <a:txBody>
                    <a:bodyPr/>
                    <a:lstStyle/>
                    <a:p>
                      <a:pPr indent="0" lvl="0" marL="0" rtl="0" algn="l">
                        <a:lnSpc>
                          <a:spcPct val="115000"/>
                        </a:lnSpc>
                        <a:spcBef>
                          <a:spcPts val="0"/>
                        </a:spcBef>
                        <a:spcAft>
                          <a:spcPts val="0"/>
                        </a:spcAft>
                        <a:buNone/>
                      </a:pPr>
                      <a:r>
                        <a:rPr b="1" lang="en-US" sz="1300">
                          <a:latin typeface="Play"/>
                          <a:ea typeface="Play"/>
                          <a:cs typeface="Play"/>
                          <a:sym typeface="Play"/>
                        </a:rPr>
                        <a:t>Na</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1,500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2,655.5</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3,400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1,700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52600">
                <a:tc>
                  <a:txBody>
                    <a:bodyPr/>
                    <a:lstStyle/>
                    <a:p>
                      <a:pPr indent="0" lvl="0" marL="0" rtl="0" algn="l">
                        <a:lnSpc>
                          <a:spcPct val="115000"/>
                        </a:lnSpc>
                        <a:spcBef>
                          <a:spcPts val="0"/>
                        </a:spcBef>
                        <a:spcAft>
                          <a:spcPts val="0"/>
                        </a:spcAft>
                        <a:buNone/>
                      </a:pPr>
                      <a:r>
                        <a:rPr b="1" lang="en-US" sz="1300">
                          <a:latin typeface="Play"/>
                          <a:ea typeface="Play"/>
                          <a:cs typeface="Play"/>
                          <a:sym typeface="Play"/>
                        </a:rPr>
                        <a:t>Mg</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0.88</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0.531</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1.2</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1.5</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52600">
                <a:tc>
                  <a:txBody>
                    <a:bodyPr/>
                    <a:lstStyle/>
                    <a:p>
                      <a:pPr indent="0" lvl="0" marL="0" rtl="0" algn="l">
                        <a:lnSpc>
                          <a:spcPct val="115000"/>
                        </a:lnSpc>
                        <a:spcBef>
                          <a:spcPts val="0"/>
                        </a:spcBef>
                        <a:spcAft>
                          <a:spcPts val="0"/>
                        </a:spcAft>
                        <a:buNone/>
                      </a:pPr>
                      <a:r>
                        <a:rPr b="1" lang="en-US" sz="1300">
                          <a:latin typeface="Play"/>
                          <a:ea typeface="Play"/>
                          <a:cs typeface="Play"/>
                          <a:sym typeface="Play"/>
                        </a:rPr>
                        <a:t>Ca</a:t>
                      </a:r>
                      <a:endParaRPr b="1"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0.061</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a:latin typeface="Play"/>
                          <a:ea typeface="Play"/>
                          <a:cs typeface="Play"/>
                          <a:sym typeface="Play"/>
                        </a:rPr>
                        <a:t>0.378</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0.45</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300">
                          <a:latin typeface="Play"/>
                          <a:ea typeface="Play"/>
                          <a:cs typeface="Play"/>
                          <a:sym typeface="Play"/>
                        </a:rPr>
                        <a:t>0.080</a:t>
                      </a:r>
                      <a:endParaRPr sz="13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8" name="Google Shape;158;g3486bc49927_1_18"/>
          <p:cNvSpPr txBox="1"/>
          <p:nvPr/>
        </p:nvSpPr>
        <p:spPr>
          <a:xfrm>
            <a:off x="6151100" y="5261875"/>
            <a:ext cx="4613100" cy="3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dk1"/>
                </a:solidFill>
                <a:latin typeface="Play"/>
                <a:ea typeface="Play"/>
                <a:cs typeface="Play"/>
                <a:sym typeface="Play"/>
              </a:rPr>
              <a:t>Table 1.</a:t>
            </a:r>
            <a:r>
              <a:rPr lang="en-US" sz="1500">
                <a:solidFill>
                  <a:schemeClr val="dk1"/>
                </a:solidFill>
                <a:latin typeface="Play"/>
                <a:ea typeface="Play"/>
                <a:cs typeface="Play"/>
                <a:sym typeface="Play"/>
              </a:rPr>
              <a:t> Anion and cation concentrations (mM)</a:t>
            </a:r>
            <a:endParaRPr sz="1500">
              <a:solidFill>
                <a:schemeClr val="dk1"/>
              </a:solidFill>
              <a:latin typeface="Play"/>
              <a:ea typeface="Play"/>
              <a:cs typeface="Play"/>
              <a:sym typeface="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txBox="1"/>
          <p:nvPr>
            <p:ph type="title"/>
          </p:nvPr>
        </p:nvSpPr>
        <p:spPr>
          <a:xfrm>
            <a:off x="838200" y="1"/>
            <a:ext cx="10515600" cy="1149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Interpretation &amp; Conclusion</a:t>
            </a:r>
            <a:endParaRPr/>
          </a:p>
        </p:txBody>
      </p:sp>
      <p:sp>
        <p:nvSpPr>
          <p:cNvPr id="164" name="Google Shape;164;p6"/>
          <p:cNvSpPr txBox="1"/>
          <p:nvPr>
            <p:ph idx="1" type="body"/>
          </p:nvPr>
        </p:nvSpPr>
        <p:spPr>
          <a:xfrm>
            <a:off x="1306475" y="1366075"/>
            <a:ext cx="6720900" cy="2097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rgbClr val="000000"/>
              </a:buClr>
              <a:buSzPts val="1800"/>
              <a:buFont typeface="Play"/>
              <a:buChar char="•"/>
            </a:pPr>
            <a:r>
              <a:rPr b="1" i="0" lang="en-US" sz="1800" u="none" strike="noStrike">
                <a:solidFill>
                  <a:srgbClr val="000000"/>
                </a:solidFill>
                <a:latin typeface="Play"/>
                <a:ea typeface="Play"/>
                <a:cs typeface="Play"/>
                <a:sym typeface="Play"/>
              </a:rPr>
              <a:t>XRD:</a:t>
            </a:r>
            <a:r>
              <a:rPr i="0" lang="en-US" sz="1800" u="none" strike="noStrike">
                <a:solidFill>
                  <a:srgbClr val="000000"/>
                </a:solidFill>
                <a:latin typeface="Play"/>
                <a:ea typeface="Play"/>
                <a:cs typeface="Play"/>
                <a:sym typeface="Play"/>
              </a:rPr>
              <a:t> </a:t>
            </a:r>
            <a:r>
              <a:rPr lang="en-US" sz="1800">
                <a:solidFill>
                  <a:srgbClr val="000000"/>
                </a:solidFill>
                <a:highlight>
                  <a:srgbClr val="93C47D"/>
                </a:highlight>
                <a:latin typeface="Play"/>
                <a:ea typeface="Play"/>
                <a:cs typeface="Play"/>
                <a:sym typeface="Play"/>
              </a:rPr>
              <a:t>Asteroid Bennu (101955)</a:t>
            </a:r>
            <a:r>
              <a:rPr lang="en-US" sz="1800">
                <a:solidFill>
                  <a:srgbClr val="000000"/>
                </a:solidFill>
                <a:latin typeface="Play"/>
                <a:ea typeface="Play"/>
                <a:cs typeface="Play"/>
                <a:sym typeface="Play"/>
              </a:rPr>
              <a:t> &amp; </a:t>
            </a:r>
            <a:r>
              <a:rPr lang="en-US" sz="1800">
                <a:solidFill>
                  <a:srgbClr val="000000"/>
                </a:solidFill>
                <a:highlight>
                  <a:srgbClr val="DD7E6B"/>
                </a:highlight>
                <a:latin typeface="Play"/>
                <a:ea typeface="Play"/>
                <a:cs typeface="Play"/>
                <a:sym typeface="Play"/>
              </a:rPr>
              <a:t>Asteroid Ryugu (162173)</a:t>
            </a:r>
            <a:endParaRPr sz="1800">
              <a:highlight>
                <a:srgbClr val="DD7E6B"/>
              </a:highlight>
              <a:latin typeface="Play"/>
              <a:ea typeface="Play"/>
              <a:cs typeface="Play"/>
              <a:sym typeface="Play"/>
            </a:endParaRPr>
          </a:p>
          <a:p>
            <a:pPr indent="-342900" lvl="0" marL="457200" rtl="0" algn="l">
              <a:lnSpc>
                <a:spcPct val="100000"/>
              </a:lnSpc>
              <a:spcBef>
                <a:spcPts val="0"/>
              </a:spcBef>
              <a:spcAft>
                <a:spcPts val="0"/>
              </a:spcAft>
              <a:buSzPts val="1800"/>
              <a:buFont typeface="Play"/>
              <a:buChar char="•"/>
            </a:pPr>
            <a:r>
              <a:rPr b="1" i="0" lang="en-US" sz="1800" u="none" strike="noStrike">
                <a:solidFill>
                  <a:srgbClr val="000000"/>
                </a:solidFill>
                <a:latin typeface="Play"/>
                <a:ea typeface="Play"/>
                <a:cs typeface="Play"/>
                <a:sym typeface="Play"/>
              </a:rPr>
              <a:t>Ion Chromatography:</a:t>
            </a:r>
            <a:r>
              <a:rPr i="0" lang="en-US" sz="1800" u="none" strike="noStrike">
                <a:solidFill>
                  <a:srgbClr val="000000"/>
                </a:solidFill>
                <a:latin typeface="Play"/>
                <a:ea typeface="Play"/>
                <a:cs typeface="Play"/>
                <a:sym typeface="Play"/>
              </a:rPr>
              <a:t> </a:t>
            </a:r>
            <a:r>
              <a:rPr lang="en-US" sz="1800">
                <a:latin typeface="Play"/>
                <a:ea typeface="Play"/>
                <a:cs typeface="Play"/>
                <a:sym typeface="Play"/>
              </a:rPr>
              <a:t>Seasonal variability of brine chemistry &amp; Regular sampling ensures a </a:t>
            </a:r>
            <a:r>
              <a:rPr b="1" lang="en-US" sz="1800">
                <a:latin typeface="Play"/>
                <a:ea typeface="Play"/>
                <a:cs typeface="Play"/>
                <a:sym typeface="Play"/>
              </a:rPr>
              <a:t>more accurate understanding of seasonal processes</a:t>
            </a:r>
            <a:endParaRPr sz="1800">
              <a:latin typeface="Play"/>
              <a:ea typeface="Play"/>
              <a:cs typeface="Play"/>
              <a:sym typeface="Play"/>
            </a:endParaRPr>
          </a:p>
          <a:p>
            <a:pPr indent="-342900" lvl="0" marL="457200" rtl="0" algn="l">
              <a:lnSpc>
                <a:spcPct val="100000"/>
              </a:lnSpc>
              <a:spcBef>
                <a:spcPts val="0"/>
              </a:spcBef>
              <a:spcAft>
                <a:spcPts val="0"/>
              </a:spcAft>
              <a:buClr>
                <a:srgbClr val="000000"/>
              </a:buClr>
              <a:buSzPts val="1800"/>
              <a:buFont typeface="Play"/>
              <a:buChar char="•"/>
            </a:pPr>
            <a:r>
              <a:rPr b="1" i="0" lang="en-US" sz="1800" u="none" strike="noStrike">
                <a:solidFill>
                  <a:srgbClr val="000000"/>
                </a:solidFill>
                <a:latin typeface="Play"/>
                <a:ea typeface="Play"/>
                <a:cs typeface="Play"/>
                <a:sym typeface="Play"/>
              </a:rPr>
              <a:t>SEM-EDS:</a:t>
            </a:r>
            <a:r>
              <a:rPr i="0" lang="en-US" sz="1800" u="none" strike="noStrike">
                <a:solidFill>
                  <a:srgbClr val="000000"/>
                </a:solidFill>
                <a:latin typeface="Play"/>
                <a:ea typeface="Play"/>
                <a:cs typeface="Play"/>
                <a:sym typeface="Play"/>
              </a:rPr>
              <a:t> confirms phosphorus concentration within the evaporitic material. </a:t>
            </a:r>
            <a:endParaRPr sz="1800">
              <a:latin typeface="Play"/>
              <a:ea typeface="Play"/>
              <a:cs typeface="Play"/>
              <a:sym typeface="Play"/>
            </a:endParaRPr>
          </a:p>
          <a:p>
            <a:pPr indent="-127000" lvl="0" marL="228600" rtl="0" algn="l">
              <a:lnSpc>
                <a:spcPct val="80000"/>
              </a:lnSpc>
              <a:spcBef>
                <a:spcPts val="1000"/>
              </a:spcBef>
              <a:spcAft>
                <a:spcPts val="0"/>
              </a:spcAft>
              <a:buClr>
                <a:schemeClr val="dk1"/>
              </a:buClr>
              <a:buSzPts val="1600"/>
              <a:buNone/>
            </a:pPr>
            <a:r>
              <a:t/>
            </a:r>
            <a:endParaRPr sz="1800">
              <a:latin typeface="Play"/>
              <a:ea typeface="Play"/>
              <a:cs typeface="Play"/>
              <a:sym typeface="Play"/>
            </a:endParaRPr>
          </a:p>
        </p:txBody>
      </p:sp>
      <p:sp>
        <p:nvSpPr>
          <p:cNvPr id="165" name="Google Shape;165;p6"/>
          <p:cNvSpPr txBox="1"/>
          <p:nvPr/>
        </p:nvSpPr>
        <p:spPr>
          <a:xfrm>
            <a:off x="838200" y="3783550"/>
            <a:ext cx="10300800" cy="2724300"/>
          </a:xfrm>
          <a:prstGeom prst="rect">
            <a:avLst/>
          </a:prstGeom>
          <a:noFill/>
          <a:ln>
            <a:noFill/>
          </a:ln>
        </p:spPr>
        <p:txBody>
          <a:bodyPr anchorCtr="0" anchor="t" bIns="45700" lIns="91425" spcFirstLastPara="1" rIns="91425" wrap="square" tIns="45700">
            <a:spAutoFit/>
          </a:bodyPr>
          <a:lstStyle/>
          <a:p>
            <a:pPr indent="-349250" lvl="0" marL="457200" marR="0" rtl="0" algn="l">
              <a:spcBef>
                <a:spcPts val="0"/>
              </a:spcBef>
              <a:spcAft>
                <a:spcPts val="0"/>
              </a:spcAft>
              <a:buClr>
                <a:schemeClr val="dk1"/>
              </a:buClr>
              <a:buSzPts val="1900"/>
              <a:buFont typeface="Play"/>
              <a:buChar char="●"/>
            </a:pPr>
            <a:r>
              <a:rPr lang="en-US" sz="1900">
                <a:solidFill>
                  <a:schemeClr val="dk1"/>
                </a:solidFill>
                <a:latin typeface="Play"/>
                <a:ea typeface="Play"/>
                <a:cs typeface="Play"/>
                <a:sym typeface="Play"/>
              </a:rPr>
              <a:t>Mars’ data show </a:t>
            </a:r>
            <a:r>
              <a:rPr b="1" lang="en-US" sz="1900">
                <a:solidFill>
                  <a:schemeClr val="dk1"/>
                </a:solidFill>
                <a:latin typeface="Play"/>
                <a:ea typeface="Play"/>
                <a:cs typeface="Play"/>
                <a:sym typeface="Play"/>
              </a:rPr>
              <a:t>carbonate minerals</a:t>
            </a:r>
            <a:r>
              <a:rPr lang="en-US" sz="1900">
                <a:solidFill>
                  <a:schemeClr val="dk1"/>
                </a:solidFill>
                <a:latin typeface="Play"/>
                <a:ea typeface="Play"/>
                <a:cs typeface="Play"/>
                <a:sym typeface="Play"/>
              </a:rPr>
              <a:t>, </a:t>
            </a:r>
            <a:r>
              <a:rPr b="1" lang="en-US" sz="1900">
                <a:solidFill>
                  <a:schemeClr val="dk1"/>
                </a:solidFill>
                <a:latin typeface="Play"/>
                <a:ea typeface="Play"/>
                <a:cs typeface="Play"/>
                <a:sym typeface="Play"/>
              </a:rPr>
              <a:t>clays</a:t>
            </a:r>
            <a:r>
              <a:rPr lang="en-US" sz="1900">
                <a:solidFill>
                  <a:schemeClr val="dk1"/>
                </a:solidFill>
                <a:latin typeface="Play"/>
                <a:ea typeface="Play"/>
                <a:cs typeface="Play"/>
                <a:sym typeface="Play"/>
              </a:rPr>
              <a:t>, and </a:t>
            </a:r>
            <a:r>
              <a:rPr b="1" lang="en-US" sz="1900">
                <a:solidFill>
                  <a:schemeClr val="dk1"/>
                </a:solidFill>
                <a:latin typeface="Play"/>
                <a:ea typeface="Play"/>
                <a:cs typeface="Play"/>
                <a:sym typeface="Play"/>
              </a:rPr>
              <a:t>salt deposits</a:t>
            </a:r>
            <a:r>
              <a:rPr lang="en-US" sz="1900">
                <a:solidFill>
                  <a:schemeClr val="dk1"/>
                </a:solidFill>
                <a:latin typeface="Play"/>
                <a:ea typeface="Play"/>
                <a:cs typeface="Play"/>
                <a:sym typeface="Play"/>
              </a:rPr>
              <a:t> in ancient </a:t>
            </a:r>
            <a:r>
              <a:rPr lang="en-US" sz="1900">
                <a:solidFill>
                  <a:schemeClr val="dk1"/>
                </a:solidFill>
                <a:latin typeface="Play"/>
                <a:ea typeface="Play"/>
                <a:cs typeface="Play"/>
                <a:sym typeface="Play"/>
              </a:rPr>
              <a:t>lake beds.</a:t>
            </a:r>
            <a:endParaRPr sz="1900">
              <a:solidFill>
                <a:schemeClr val="dk1"/>
              </a:solidFill>
              <a:latin typeface="Play"/>
              <a:ea typeface="Play"/>
              <a:cs typeface="Play"/>
              <a:sym typeface="Play"/>
            </a:endParaRPr>
          </a:p>
          <a:p>
            <a:pPr indent="-349250" lvl="0" marL="457200" marR="0" rtl="0" algn="l">
              <a:spcBef>
                <a:spcPts val="0"/>
              </a:spcBef>
              <a:spcAft>
                <a:spcPts val="0"/>
              </a:spcAft>
              <a:buClr>
                <a:schemeClr val="dk1"/>
              </a:buClr>
              <a:buSzPts val="1900"/>
              <a:buFont typeface="Play"/>
              <a:buChar char="●"/>
            </a:pPr>
            <a:r>
              <a:rPr i="1" lang="en-US" sz="1900">
                <a:solidFill>
                  <a:schemeClr val="dk1"/>
                </a:solidFill>
                <a:latin typeface="Play"/>
                <a:ea typeface="Play"/>
                <a:cs typeface="Play"/>
                <a:sym typeface="Play"/>
              </a:rPr>
              <a:t>Dawn</a:t>
            </a:r>
            <a:r>
              <a:rPr lang="en-US" sz="1900">
                <a:solidFill>
                  <a:schemeClr val="dk1"/>
                </a:solidFill>
                <a:latin typeface="Play"/>
                <a:ea typeface="Play"/>
                <a:cs typeface="Play"/>
                <a:sym typeface="Play"/>
              </a:rPr>
              <a:t> mission detected </a:t>
            </a:r>
            <a:r>
              <a:rPr b="1" lang="en-US" sz="1900">
                <a:solidFill>
                  <a:schemeClr val="dk1"/>
                </a:solidFill>
                <a:latin typeface="Play"/>
                <a:ea typeface="Play"/>
                <a:cs typeface="Play"/>
                <a:sym typeface="Play"/>
              </a:rPr>
              <a:t>sodium carbonate on surface of Ceres</a:t>
            </a:r>
            <a:endParaRPr b="1" sz="1900">
              <a:solidFill>
                <a:schemeClr val="dk1"/>
              </a:solidFill>
              <a:latin typeface="Play"/>
              <a:ea typeface="Play"/>
              <a:cs typeface="Play"/>
              <a:sym typeface="Play"/>
            </a:endParaRPr>
          </a:p>
          <a:p>
            <a:pPr indent="-349250" lvl="0" marL="457200" marR="0" rtl="0" algn="l">
              <a:spcBef>
                <a:spcPts val="0"/>
              </a:spcBef>
              <a:spcAft>
                <a:spcPts val="0"/>
              </a:spcAft>
              <a:buClr>
                <a:schemeClr val="dk1"/>
              </a:buClr>
              <a:buSzPts val="1900"/>
              <a:buFont typeface="Play"/>
              <a:buChar char="●"/>
            </a:pPr>
            <a:r>
              <a:rPr i="1" lang="en-US" sz="1900">
                <a:solidFill>
                  <a:schemeClr val="dk1"/>
                </a:solidFill>
                <a:latin typeface="Play"/>
                <a:ea typeface="Play"/>
                <a:cs typeface="Play"/>
                <a:sym typeface="Play"/>
              </a:rPr>
              <a:t>Galileo</a:t>
            </a:r>
            <a:r>
              <a:rPr lang="en-US" sz="1900">
                <a:solidFill>
                  <a:schemeClr val="dk1"/>
                </a:solidFill>
                <a:latin typeface="Play"/>
                <a:ea typeface="Play"/>
                <a:cs typeface="Play"/>
                <a:sym typeface="Play"/>
              </a:rPr>
              <a:t> spacecraft and recent telescope observations suggest a </a:t>
            </a:r>
            <a:r>
              <a:rPr b="1" lang="en-US" sz="1900">
                <a:solidFill>
                  <a:schemeClr val="dk1"/>
                </a:solidFill>
                <a:latin typeface="Play"/>
                <a:ea typeface="Play"/>
                <a:cs typeface="Play"/>
                <a:sym typeface="Play"/>
              </a:rPr>
              <a:t>subsurface ocean rich in salts</a:t>
            </a:r>
            <a:r>
              <a:rPr lang="en-US" sz="1900">
                <a:solidFill>
                  <a:schemeClr val="dk1"/>
                </a:solidFill>
                <a:latin typeface="Play"/>
                <a:ea typeface="Play"/>
                <a:cs typeface="Play"/>
                <a:sym typeface="Play"/>
              </a:rPr>
              <a:t>, likely containing </a:t>
            </a:r>
            <a:r>
              <a:rPr b="1" lang="en-US" sz="1900">
                <a:solidFill>
                  <a:schemeClr val="dk1"/>
                </a:solidFill>
                <a:latin typeface="Play"/>
                <a:ea typeface="Play"/>
                <a:cs typeface="Play"/>
                <a:sym typeface="Play"/>
              </a:rPr>
              <a:t>sodium carbonate and magnesium sulfate</a:t>
            </a:r>
            <a:r>
              <a:rPr lang="en-US" sz="1900">
                <a:solidFill>
                  <a:schemeClr val="dk1"/>
                </a:solidFill>
                <a:latin typeface="Play"/>
                <a:ea typeface="Play"/>
                <a:cs typeface="Play"/>
                <a:sym typeface="Play"/>
              </a:rPr>
              <a:t>.</a:t>
            </a:r>
            <a:endParaRPr sz="1900">
              <a:solidFill>
                <a:schemeClr val="dk1"/>
              </a:solidFill>
              <a:latin typeface="Play"/>
              <a:ea typeface="Play"/>
              <a:cs typeface="Play"/>
              <a:sym typeface="Play"/>
            </a:endParaRPr>
          </a:p>
          <a:p>
            <a:pPr indent="0" lvl="0" marL="0" marR="0" rtl="0" algn="l">
              <a:spcBef>
                <a:spcPts val="0"/>
              </a:spcBef>
              <a:spcAft>
                <a:spcPts val="0"/>
              </a:spcAft>
              <a:buNone/>
            </a:pPr>
            <a:r>
              <a:t/>
            </a:r>
            <a:endParaRPr sz="1900">
              <a:solidFill>
                <a:schemeClr val="dk1"/>
              </a:solidFill>
              <a:latin typeface="Play"/>
              <a:ea typeface="Play"/>
              <a:cs typeface="Play"/>
              <a:sym typeface="Play"/>
            </a:endParaRPr>
          </a:p>
          <a:p>
            <a:pPr indent="0" lvl="0" marL="0" marR="0" rtl="0" algn="l">
              <a:spcBef>
                <a:spcPts val="0"/>
              </a:spcBef>
              <a:spcAft>
                <a:spcPts val="0"/>
              </a:spcAft>
              <a:buNone/>
            </a:pPr>
            <a:r>
              <a:rPr lang="en-US" sz="1900">
                <a:solidFill>
                  <a:schemeClr val="dk1"/>
                </a:solidFill>
                <a:latin typeface="Play"/>
                <a:ea typeface="Play"/>
                <a:cs typeface="Play"/>
                <a:sym typeface="Play"/>
              </a:rPr>
              <a:t>Last Chance Lake provides insights into aqueous processes, mineral formation, and geochemical cycling in extreme environments. Alkaline lakes are valuable analogs for interpreting mineralogical and chemical signatures, aiding in the search for past or present life and guiding future astrobiological missions.</a:t>
            </a:r>
            <a:endParaRPr sz="1900">
              <a:latin typeface="Play"/>
              <a:ea typeface="Play"/>
              <a:cs typeface="Play"/>
              <a:sym typeface="Play"/>
            </a:endParaRPr>
          </a:p>
        </p:txBody>
      </p:sp>
      <p:graphicFrame>
        <p:nvGraphicFramePr>
          <p:cNvPr id="166" name="Google Shape;166;p6"/>
          <p:cNvGraphicFramePr/>
          <p:nvPr/>
        </p:nvGraphicFramePr>
        <p:xfrm>
          <a:off x="9057100" y="940625"/>
          <a:ext cx="3000000" cy="3000000"/>
        </p:xfrm>
        <a:graphic>
          <a:graphicData uri="http://schemas.openxmlformats.org/drawingml/2006/table">
            <a:tbl>
              <a:tblPr>
                <a:noFill/>
                <a:tableStyleId>{B9946369-3CB1-4BF5-90D8-4D6CA29B00B8}</a:tableStyleId>
              </a:tblPr>
              <a:tblGrid>
                <a:gridCol w="1119475"/>
                <a:gridCol w="1177225"/>
              </a:tblGrid>
              <a:tr h="324325">
                <a:tc gridSpan="2">
                  <a:txBody>
                    <a:bodyPr/>
                    <a:lstStyle/>
                    <a:p>
                      <a:pPr indent="0" lvl="0" marL="0" rtl="0" algn="ctr">
                        <a:spcBef>
                          <a:spcPts val="0"/>
                        </a:spcBef>
                        <a:spcAft>
                          <a:spcPts val="0"/>
                        </a:spcAft>
                        <a:buNone/>
                      </a:pPr>
                      <a:r>
                        <a:rPr b="1" lang="en-US" sz="1100">
                          <a:latin typeface="Play"/>
                          <a:ea typeface="Play"/>
                          <a:cs typeface="Play"/>
                          <a:sym typeface="Play"/>
                        </a:rPr>
                        <a:t>XRD Peaks - 2987-14-E</a:t>
                      </a:r>
                      <a:endParaRPr b="1" sz="11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C9DAF8"/>
                    </a:solidFill>
                  </a:tcPr>
                </a:tc>
                <a:tc hMerge="1"/>
              </a:tr>
              <a:tr h="249925">
                <a:tc>
                  <a:txBody>
                    <a:bodyPr/>
                    <a:lstStyle/>
                    <a:p>
                      <a:pPr indent="0" lvl="0" marL="0" rtl="0" algn="ctr">
                        <a:spcBef>
                          <a:spcPts val="0"/>
                        </a:spcBef>
                        <a:spcAft>
                          <a:spcPts val="0"/>
                        </a:spcAft>
                        <a:buNone/>
                      </a:pPr>
                      <a:r>
                        <a:rPr b="1" lang="en-US" sz="1000">
                          <a:latin typeface="Play"/>
                          <a:ea typeface="Play"/>
                          <a:cs typeface="Play"/>
                          <a:sym typeface="Play"/>
                        </a:rPr>
                        <a:t>Mineral</a:t>
                      </a:r>
                      <a:endParaRPr b="1"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4C2F4"/>
                    </a:solidFill>
                  </a:tcPr>
                </a:tc>
                <a:tc>
                  <a:txBody>
                    <a:bodyPr/>
                    <a:lstStyle/>
                    <a:p>
                      <a:pPr indent="0" lvl="0" marL="0" rtl="0" algn="ctr">
                        <a:spcBef>
                          <a:spcPts val="0"/>
                        </a:spcBef>
                        <a:spcAft>
                          <a:spcPts val="0"/>
                        </a:spcAft>
                        <a:buNone/>
                      </a:pPr>
                      <a:r>
                        <a:rPr b="1" lang="en-US" sz="1000">
                          <a:latin typeface="Play"/>
                          <a:ea typeface="Play"/>
                          <a:cs typeface="Play"/>
                          <a:sym typeface="Play"/>
                        </a:rPr>
                        <a:t>Formula</a:t>
                      </a:r>
                      <a:endParaRPr b="1"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A4C2F4"/>
                    </a:solidFill>
                  </a:tcPr>
                </a:tc>
              </a:tr>
              <a:tr h="245925">
                <a:tc>
                  <a:txBody>
                    <a:bodyPr/>
                    <a:lstStyle/>
                    <a:p>
                      <a:pPr indent="0" lvl="0" marL="0" rtl="0" algn="l">
                        <a:spcBef>
                          <a:spcPts val="0"/>
                        </a:spcBef>
                        <a:spcAft>
                          <a:spcPts val="0"/>
                        </a:spcAft>
                        <a:buNone/>
                      </a:pPr>
                      <a:r>
                        <a:rPr lang="en-US" sz="1000">
                          <a:latin typeface="Play"/>
                          <a:ea typeface="Play"/>
                          <a:cs typeface="Play"/>
                          <a:sym typeface="Play"/>
                        </a:rPr>
                        <a:t>Trona</a:t>
                      </a:r>
                      <a:endParaRPr sz="1000">
                        <a:latin typeface="Play"/>
                        <a:ea typeface="Play"/>
                        <a:cs typeface="Play"/>
                        <a:sym typeface="Play"/>
                      </a:endParaRPr>
                    </a:p>
                  </a:txBody>
                  <a:tcPr marT="45700" marB="45700" marR="45700" marL="457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US" sz="1000">
                          <a:latin typeface="Play"/>
                          <a:ea typeface="Play"/>
                          <a:cs typeface="Play"/>
                          <a:sym typeface="Play"/>
                        </a:rPr>
                        <a:t>Na₃H(CO₃)₂·2H₂O</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r>
              <a:tr h="203575">
                <a:tc>
                  <a:txBody>
                    <a:bodyPr/>
                    <a:lstStyle/>
                    <a:p>
                      <a:pPr indent="0" lvl="0" marL="0" rtl="0" algn="l">
                        <a:spcBef>
                          <a:spcPts val="0"/>
                        </a:spcBef>
                        <a:spcAft>
                          <a:spcPts val="0"/>
                        </a:spcAft>
                        <a:buNone/>
                      </a:pPr>
                      <a:r>
                        <a:rPr lang="en-US" sz="1000">
                          <a:solidFill>
                            <a:schemeClr val="dk1"/>
                          </a:solidFill>
                          <a:latin typeface="Play"/>
                          <a:ea typeface="Play"/>
                          <a:cs typeface="Play"/>
                          <a:sym typeface="Play"/>
                        </a:rPr>
                        <a:t>Thermonatrite</a:t>
                      </a:r>
                      <a:endParaRPr sz="1000">
                        <a:solidFill>
                          <a:schemeClr val="dk1"/>
                        </a:solidFill>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US" sz="1000">
                          <a:solidFill>
                            <a:schemeClr val="dk1"/>
                          </a:solidFill>
                          <a:latin typeface="Play"/>
                          <a:ea typeface="Play"/>
                          <a:cs typeface="Play"/>
                          <a:sym typeface="Play"/>
                        </a:rPr>
                        <a:t>Na₂CO₃·H₂O</a:t>
                      </a:r>
                      <a:endParaRPr sz="1000">
                        <a:solidFill>
                          <a:schemeClr val="dk1"/>
                        </a:solidFill>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D7E6B"/>
                    </a:solidFill>
                  </a:tcPr>
                </a:tc>
              </a:tr>
              <a:tr h="203600">
                <a:tc>
                  <a:txBody>
                    <a:bodyPr/>
                    <a:lstStyle/>
                    <a:p>
                      <a:pPr indent="0" lvl="0" marL="0" rtl="0" algn="l">
                        <a:spcBef>
                          <a:spcPts val="0"/>
                        </a:spcBef>
                        <a:spcAft>
                          <a:spcPts val="0"/>
                        </a:spcAft>
                        <a:buNone/>
                      </a:pPr>
                      <a:r>
                        <a:rPr lang="en-US" sz="1000">
                          <a:latin typeface="Play"/>
                          <a:ea typeface="Play"/>
                          <a:cs typeface="Play"/>
                          <a:sym typeface="Play"/>
                        </a:rPr>
                        <a:t>Halite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US" sz="1000">
                          <a:latin typeface="Play"/>
                          <a:ea typeface="Play"/>
                          <a:cs typeface="Play"/>
                          <a:sym typeface="Play"/>
                        </a:rPr>
                        <a:t>NaCl</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r>
              <a:tr h="150675">
                <a:tc>
                  <a:txBody>
                    <a:bodyPr/>
                    <a:lstStyle/>
                    <a:p>
                      <a:pPr indent="0" lvl="0" marL="0" rtl="0" algn="l">
                        <a:spcBef>
                          <a:spcPts val="0"/>
                        </a:spcBef>
                        <a:spcAft>
                          <a:spcPts val="0"/>
                        </a:spcAft>
                        <a:buNone/>
                      </a:pPr>
                      <a:r>
                        <a:rPr lang="en-US" sz="1000">
                          <a:latin typeface="Play"/>
                          <a:ea typeface="Play"/>
                          <a:cs typeface="Play"/>
                          <a:sym typeface="Play"/>
                        </a:rPr>
                        <a:t>Sylvite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US" sz="1000">
                          <a:latin typeface="Play"/>
                          <a:ea typeface="Play"/>
                          <a:cs typeface="Play"/>
                          <a:sym typeface="Play"/>
                        </a:rPr>
                        <a:t>KCl</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3C47D"/>
                    </a:solidFill>
                  </a:tcPr>
                </a:tc>
              </a:tr>
              <a:tr h="214150">
                <a:tc>
                  <a:txBody>
                    <a:bodyPr/>
                    <a:lstStyle/>
                    <a:p>
                      <a:pPr indent="0" lvl="0" marL="0" rtl="0" algn="l">
                        <a:spcBef>
                          <a:spcPts val="0"/>
                        </a:spcBef>
                        <a:spcAft>
                          <a:spcPts val="0"/>
                        </a:spcAft>
                        <a:buNone/>
                      </a:pPr>
                      <a:r>
                        <a:rPr lang="en-US" sz="1000">
                          <a:latin typeface="Play"/>
                          <a:ea typeface="Play"/>
                          <a:cs typeface="Play"/>
                          <a:sym typeface="Play"/>
                        </a:rPr>
                        <a:t>Natrite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D7E6B"/>
                    </a:solidFill>
                  </a:tcPr>
                </a:tc>
                <a:tc>
                  <a:txBody>
                    <a:bodyPr/>
                    <a:lstStyle/>
                    <a:p>
                      <a:pPr indent="0" lvl="0" marL="0" rtl="0" algn="l">
                        <a:spcBef>
                          <a:spcPts val="0"/>
                        </a:spcBef>
                        <a:spcAft>
                          <a:spcPts val="0"/>
                        </a:spcAft>
                        <a:buNone/>
                      </a:pPr>
                      <a:r>
                        <a:rPr lang="en-US" sz="1000">
                          <a:latin typeface="Play"/>
                          <a:ea typeface="Play"/>
                          <a:cs typeface="Play"/>
                          <a:sym typeface="Play"/>
                        </a:rPr>
                        <a:t>Na₂CO₃</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DD7E6B"/>
                    </a:solidFill>
                  </a:tcPr>
                </a:tc>
              </a:tr>
              <a:tr h="161250">
                <a:tc>
                  <a:txBody>
                    <a:bodyPr/>
                    <a:lstStyle/>
                    <a:p>
                      <a:pPr indent="0" lvl="0" marL="0" rtl="0" algn="l">
                        <a:spcBef>
                          <a:spcPts val="0"/>
                        </a:spcBef>
                        <a:spcAft>
                          <a:spcPts val="0"/>
                        </a:spcAft>
                        <a:buNone/>
                      </a:pPr>
                      <a:r>
                        <a:rPr lang="en-US" sz="1000">
                          <a:latin typeface="Play"/>
                          <a:ea typeface="Play"/>
                          <a:cs typeface="Play"/>
                          <a:sym typeface="Play"/>
                        </a:rPr>
                        <a:t>Burkeite</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000">
                          <a:latin typeface="Play"/>
                          <a:ea typeface="Play"/>
                          <a:cs typeface="Play"/>
                          <a:sym typeface="Play"/>
                        </a:rPr>
                        <a:t>Na₆(CO₃)(SO₄)₂</a:t>
                      </a:r>
                      <a:endParaRPr sz="1000">
                        <a:latin typeface="Play"/>
                        <a:ea typeface="Play"/>
                        <a:cs typeface="Play"/>
                        <a:sym typeface="Play"/>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Acknowledgements</a:t>
            </a:r>
            <a:endParaRPr/>
          </a:p>
        </p:txBody>
      </p:sp>
      <p:sp>
        <p:nvSpPr>
          <p:cNvPr id="172" name="Google Shape;172;p7"/>
          <p:cNvSpPr txBox="1"/>
          <p:nvPr>
            <p:ph idx="1" type="body"/>
          </p:nvPr>
        </p:nvSpPr>
        <p:spPr>
          <a:xfrm>
            <a:off x="756900" y="1678000"/>
            <a:ext cx="10678200" cy="45171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None/>
            </a:pPr>
            <a:r>
              <a:rPr lang="en-US">
                <a:latin typeface="Play"/>
                <a:ea typeface="Play"/>
                <a:cs typeface="Play"/>
                <a:sym typeface="Play"/>
              </a:rPr>
              <a:t>Dr. Dante Lauretta</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Dr.Jessica Barnes </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Dr.Ralph Milliken</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Dr.Kevin Robertson</a:t>
            </a:r>
            <a:endParaRPr>
              <a:latin typeface="Play"/>
              <a:ea typeface="Play"/>
              <a:cs typeface="Play"/>
              <a:sym typeface="Play"/>
            </a:endParaRPr>
          </a:p>
          <a:p>
            <a:pPr indent="0" lvl="0" marL="0" rtl="0" algn="ctr">
              <a:spcBef>
                <a:spcPts val="1000"/>
              </a:spcBef>
              <a:spcAft>
                <a:spcPts val="0"/>
              </a:spcAft>
              <a:buNone/>
            </a:pPr>
            <a:r>
              <a:rPr lang="en-US">
                <a:latin typeface="Play"/>
                <a:ea typeface="Play"/>
                <a:cs typeface="Play"/>
                <a:sym typeface="Play"/>
              </a:rPr>
              <a:t>Dolores Hill</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Nathalia Vega Santiago</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Arizona Astrobiology Center </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Arizona Space Grant Consortium</a:t>
            </a:r>
            <a:endParaRPr>
              <a:latin typeface="Play"/>
              <a:ea typeface="Play"/>
              <a:cs typeface="Play"/>
              <a:sym typeface="Play"/>
            </a:endParaRPr>
          </a:p>
          <a:p>
            <a:pPr indent="0" lvl="0" marL="0" rtl="0" algn="ctr">
              <a:lnSpc>
                <a:spcPct val="90000"/>
              </a:lnSpc>
              <a:spcBef>
                <a:spcPts val="1000"/>
              </a:spcBef>
              <a:spcAft>
                <a:spcPts val="0"/>
              </a:spcAft>
              <a:buNone/>
            </a:pPr>
            <a:r>
              <a:rPr lang="en-US">
                <a:latin typeface="Play"/>
                <a:ea typeface="Play"/>
                <a:cs typeface="Play"/>
                <a:sym typeface="Play"/>
              </a:rPr>
              <a:t> </a:t>
            </a:r>
            <a:endParaRPr>
              <a:latin typeface="Play"/>
              <a:ea typeface="Play"/>
              <a:cs typeface="Play"/>
              <a:sym typeface="Play"/>
            </a:endParaRPr>
          </a:p>
          <a:p>
            <a:pPr indent="0" lvl="0" marL="0" rtl="0" algn="ctr">
              <a:lnSpc>
                <a:spcPct val="90000"/>
              </a:lnSpc>
              <a:spcBef>
                <a:spcPts val="1000"/>
              </a:spcBef>
              <a:spcAft>
                <a:spcPts val="0"/>
              </a:spcAft>
              <a:buNone/>
            </a:pPr>
            <a:r>
              <a:t/>
            </a:r>
            <a:endParaRPr>
              <a:latin typeface="Play"/>
              <a:ea typeface="Play"/>
              <a:cs typeface="Play"/>
              <a:sym typeface="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8"/>
          <p:cNvSpPr txBox="1"/>
          <p:nvPr>
            <p:ph type="title"/>
          </p:nvPr>
        </p:nvSpPr>
        <p:spPr>
          <a:xfrm>
            <a:off x="2508900" y="2004750"/>
            <a:ext cx="71742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sz="5100"/>
              <a:t>  Thank you! </a:t>
            </a:r>
            <a:endParaRPr sz="5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177BEF8C-1C22-4379-AF18-252D8664BF4C}"/>
</file>

<file path=customXml/itemProps2.xml><?xml version="1.0" encoding="utf-8"?>
<ds:datastoreItem xmlns:ds="http://schemas.openxmlformats.org/officeDocument/2006/customXml" ds:itemID="{A11A385B-DE85-48E6-93EB-E670B7B5FB64}"/>
</file>

<file path=customXml/itemProps3.xml><?xml version="1.0" encoding="utf-8"?>
<ds:datastoreItem xmlns:ds="http://schemas.openxmlformats.org/officeDocument/2006/customXml" ds:itemID="{CCE7065B-00DA-49F7-9AC6-D536BF5AE74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Paredes Aguilar, Karla Iveth - (kip2)</dc:creator>
  <dcterms:created xsi:type="dcterms:W3CDTF">2025-03-25T00:54:05Z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